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2" r:id="rId2"/>
  </p:sldMasterIdLst>
  <p:notesMasterIdLst>
    <p:notesMasterId r:id="rId30"/>
  </p:notesMasterIdLst>
  <p:sldIdLst>
    <p:sldId id="266" r:id="rId3"/>
    <p:sldId id="271" r:id="rId4"/>
    <p:sldId id="297" r:id="rId5"/>
    <p:sldId id="276" r:id="rId6"/>
    <p:sldId id="278" r:id="rId7"/>
    <p:sldId id="277" r:id="rId8"/>
    <p:sldId id="279" r:id="rId9"/>
    <p:sldId id="280" r:id="rId10"/>
    <p:sldId id="281" r:id="rId11"/>
    <p:sldId id="282" r:id="rId12"/>
    <p:sldId id="283" r:id="rId13"/>
    <p:sldId id="289" r:id="rId14"/>
    <p:sldId id="284" r:id="rId15"/>
    <p:sldId id="285" r:id="rId16"/>
    <p:sldId id="286" r:id="rId17"/>
    <p:sldId id="287" r:id="rId18"/>
    <p:sldId id="288" r:id="rId19"/>
    <p:sldId id="270" r:id="rId20"/>
    <p:sldId id="290" r:id="rId21"/>
    <p:sldId id="292" r:id="rId22"/>
    <p:sldId id="291" r:id="rId23"/>
    <p:sldId id="293" r:id="rId24"/>
    <p:sldId id="294" r:id="rId25"/>
    <p:sldId id="295" r:id="rId26"/>
    <p:sldId id="296" r:id="rId27"/>
    <p:sldId id="298" r:id="rId28"/>
    <p:sldId id="26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等深淺樣式 2 - 輔色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6"/>
    <p:restoredTop sz="82962"/>
  </p:normalViewPr>
  <p:slideViewPr>
    <p:cSldViewPr snapToGrid="0" snapToObjects="1">
      <p:cViewPr>
        <p:scale>
          <a:sx n="89" d="100"/>
          <a:sy n="89" d="100"/>
        </p:scale>
        <p:origin x="8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8E97A-0233-8049-B7EA-E7659460D769}" type="datetimeFigureOut">
              <a:rPr lang="en-US" smtClean="0"/>
              <a:t>2/8/18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Click to edit Master text styles</a:t>
            </a:r>
          </a:p>
          <a:p>
            <a:pPr lvl="1"/>
            <a:r>
              <a:rPr lang="de-DE"/>
              <a:t>Second level</a:t>
            </a:r>
          </a:p>
          <a:p>
            <a:pPr lvl="2"/>
            <a:r>
              <a:rPr lang="de-DE"/>
              <a:t>Third level</a:t>
            </a:r>
          </a:p>
          <a:p>
            <a:pPr lvl="3"/>
            <a:r>
              <a:rPr lang="de-DE"/>
              <a:t>Fourth level</a:t>
            </a:r>
          </a:p>
          <a:p>
            <a:pPr lvl="4"/>
            <a:r>
              <a:rPr lang="de-D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345D7-55AB-4B48-8AB2-8464011C92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304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7378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de-DE" altLang="zh-TW" baseline="0" dirty="0" err="1" smtClean="0"/>
              <a:t>If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two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data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sequeces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are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located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lke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this</a:t>
            </a:r>
            <a:r>
              <a:rPr kumimoji="1" lang="de-DE" altLang="zh-TW" baseline="0" dirty="0" smtClean="0"/>
              <a:t>,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two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window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of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data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sequence</a:t>
            </a:r>
            <a:r>
              <a:rPr kumimoji="1" lang="de-DE" altLang="zh-TW" baseline="0" dirty="0" smtClean="0"/>
              <a:t> will </a:t>
            </a:r>
            <a:r>
              <a:rPr kumimoji="1" lang="de-DE" altLang="zh-TW" baseline="0" dirty="0" err="1" smtClean="0"/>
              <a:t>detect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same </a:t>
            </a:r>
            <a:r>
              <a:rPr kumimoji="1" lang="de-DE" altLang="zh-TW" baseline="0" dirty="0" err="1" smtClean="0"/>
              <a:t>peak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which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result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unaccuracy</a:t>
            </a:r>
            <a:endParaRPr kumimoji="1" lang="de-DE" altLang="zh-TW" baseline="0" dirty="0" smtClean="0"/>
          </a:p>
          <a:p>
            <a:pPr marL="171450" indent="-171450">
              <a:buFontTx/>
              <a:buChar char="-"/>
            </a:pPr>
            <a:r>
              <a:rPr kumimoji="1" lang="de-DE" altLang="zh-TW" baseline="0" dirty="0" err="1" smtClean="0"/>
              <a:t>What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can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we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to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agoinst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that</a:t>
            </a:r>
            <a:r>
              <a:rPr kumimoji="1" lang="de-DE" altLang="zh-TW" baseline="0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616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We create two </a:t>
            </a:r>
            <a:r>
              <a:rPr lang="en-US" baseline="0" dirty="0" err="1" smtClean="0"/>
              <a:t>differnet</a:t>
            </a:r>
            <a:r>
              <a:rPr lang="en-US" baseline="0" dirty="0" smtClean="0"/>
              <a:t> counting modes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first is the real time mode, which only consider the current sequence data 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615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</a:t>
            </a:r>
            <a:r>
              <a:rPr lang="en-US" baseline="0" dirty="0" smtClean="0"/>
              <a:t> correction of the error can is designed based on the latest 4 activities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For example you can see here are 4 data sequences, and each data sequence is based a 0,8s window, which is showed at the previous slide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 window (red) displays jump</a:t>
            </a:r>
            <a:r>
              <a:rPr lang="mr-IN" baseline="0" dirty="0" smtClean="0"/>
              <a:t>…</a:t>
            </a:r>
            <a:r>
              <a:rPr lang="de-DE" baseline="0" dirty="0" smtClean="0"/>
              <a:t>..,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walk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would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errow</a:t>
            </a:r>
            <a:endParaRPr lang="de-DE" baseline="0" dirty="0" smtClean="0"/>
          </a:p>
          <a:p>
            <a:pPr marL="171450" indent="-171450">
              <a:buFontTx/>
              <a:buChar char="-"/>
            </a:pPr>
            <a:r>
              <a:rPr lang="de-DE" baseline="0" dirty="0" smtClean="0"/>
              <a:t>But </a:t>
            </a:r>
            <a:r>
              <a:rPr lang="de-DE" baseline="0" dirty="0" err="1" smtClean="0"/>
              <a:t>why</a:t>
            </a:r>
            <a:r>
              <a:rPr lang="de-DE" baseline="0" dirty="0" smtClean="0"/>
              <a:t> </a:t>
            </a:r>
            <a:r>
              <a:rPr lang="de-DE" baseline="0" dirty="0" err="1" smtClean="0"/>
              <a:t>are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we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doing</a:t>
            </a:r>
            <a:r>
              <a:rPr lang="de-DE" baseline="0" dirty="0" smtClean="0"/>
              <a:t> </a:t>
            </a:r>
            <a:r>
              <a:rPr lang="de-DE" baseline="0" dirty="0" err="1" smtClean="0"/>
              <a:t>this</a:t>
            </a:r>
            <a:r>
              <a:rPr lang="de-DE" baseline="0" dirty="0" smtClean="0"/>
              <a:t>? </a:t>
            </a:r>
          </a:p>
          <a:p>
            <a:pPr marL="171450" indent="-171450">
              <a:buFontTx/>
              <a:buChar char="-"/>
            </a:pP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</a:t>
            </a:r>
            <a:r>
              <a:rPr lang="de-DE" baseline="0" dirty="0" err="1" smtClean="0"/>
              <a:t>because</a:t>
            </a:r>
            <a:r>
              <a:rPr lang="de-DE" baseline="0" dirty="0" smtClean="0"/>
              <a:t> in </a:t>
            </a:r>
            <a:r>
              <a:rPr lang="de-DE" baseline="0" dirty="0" err="1" smtClean="0"/>
              <a:t>the</a:t>
            </a:r>
            <a:r>
              <a:rPr lang="de-DE" baseline="0" dirty="0" smtClean="0"/>
              <a:t> </a:t>
            </a:r>
            <a:r>
              <a:rPr lang="de-DE" baseline="0" dirty="0" err="1" smtClean="0"/>
              <a:t>reality</a:t>
            </a:r>
            <a:r>
              <a:rPr lang="de-DE" baseline="0" dirty="0" smtClean="0"/>
              <a:t>, </a:t>
            </a:r>
            <a:r>
              <a:rPr lang="de-DE" baseline="0" dirty="0" err="1" smtClean="0"/>
              <a:t>it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is</a:t>
            </a:r>
            <a:r>
              <a:rPr lang="de-DE" baseline="0" dirty="0" smtClean="0"/>
              <a:t> normal </a:t>
            </a:r>
            <a:r>
              <a:rPr lang="de-DE" baseline="0" dirty="0" err="1" smtClean="0"/>
              <a:t>to</a:t>
            </a:r>
            <a:r>
              <a:rPr lang="de-DE" baseline="0" dirty="0" smtClean="0"/>
              <a:t> </a:t>
            </a:r>
            <a:r>
              <a:rPr lang="de-DE" baseline="0" dirty="0" err="1" smtClean="0"/>
              <a:t>keep</a:t>
            </a:r>
            <a:r>
              <a:rPr lang="de-DE" baseline="0" dirty="0" smtClean="0"/>
              <a:t> a </a:t>
            </a:r>
            <a:r>
              <a:rPr lang="de-DE" baseline="0" dirty="0" err="1" smtClean="0"/>
              <a:t>movement</a:t>
            </a:r>
            <a:r>
              <a:rPr lang="de-DE" baseline="0" dirty="0" smtClean="0"/>
              <a:t> </a:t>
            </a:r>
            <a:r>
              <a:rPr lang="de-DE" baseline="0" dirty="0" err="1" smtClean="0"/>
              <a:t>for</a:t>
            </a:r>
            <a:r>
              <a:rPr lang="de-DE" baseline="0" dirty="0" smtClean="0"/>
              <a:t> at least 2 </a:t>
            </a:r>
            <a:r>
              <a:rPr lang="de-DE" baseline="0" dirty="0" err="1" smtClean="0"/>
              <a:t>or</a:t>
            </a:r>
            <a:r>
              <a:rPr lang="de-DE" baseline="0" dirty="0" smtClean="0"/>
              <a:t> 3 </a:t>
            </a:r>
            <a:r>
              <a:rPr lang="de-DE" baseline="0" dirty="0" err="1" smtClean="0"/>
              <a:t>sencond</a:t>
            </a:r>
            <a:r>
              <a:rPr lang="de-DE" baseline="0" dirty="0" smtClean="0"/>
              <a:t> </a:t>
            </a:r>
            <a:endParaRPr lang="en-US" altLang="zh-CN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12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r>
              <a:rPr lang="en-US" dirty="0" smtClean="0"/>
              <a:t> </a:t>
            </a:r>
            <a:r>
              <a:rPr lang="en-US" dirty="0" err="1" smtClean="0"/>
              <a:t>colect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correspinding</a:t>
            </a:r>
            <a:r>
              <a:rPr lang="en-US" baseline="0" dirty="0" smtClean="0"/>
              <a:t> data, add output neuron, let the neuron train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training data contains noise, collected data are from different people, so it is very </a:t>
            </a:r>
            <a:r>
              <a:rPr lang="en-US" baseline="0" dirty="0" err="1" smtClean="0"/>
              <a:t>nosiy</a:t>
            </a:r>
            <a:r>
              <a:rPr lang="en-US" baseline="0" dirty="0" smtClean="0"/>
              <a:t>, but good prediction, app 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Traning</a:t>
            </a:r>
            <a:r>
              <a:rPr lang="en-US" baseline="0" dirty="0" smtClean="0"/>
              <a:t> large </a:t>
            </a:r>
            <a:r>
              <a:rPr lang="en-US" baseline="0" dirty="0" err="1" smtClean="0"/>
              <a:t>nuron</a:t>
            </a:r>
            <a:r>
              <a:rPr lang="en-US" baseline="0" dirty="0" smtClean="0"/>
              <a:t> data,, high nonlinearity, need a lot of training model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Position of the sensor chest </a:t>
            </a:r>
            <a:r>
              <a:rPr lang="en-US" baseline="0" dirty="0" err="1" smtClean="0"/>
              <a:t>posistion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Angel end position must be the same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Jumping running within 0.8 second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need a high amount of data to train, so we need a lot of data 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58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Recognize</a:t>
            </a:r>
            <a:r>
              <a:rPr lang="en-US" baseline="0" dirty="0" smtClean="0"/>
              <a:t> detect using acceleration data captured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38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956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.mat file </a:t>
            </a:r>
            <a:r>
              <a:rPr lang="en-US" baseline="0" dirty="0" err="1" smtClean="0"/>
              <a:t>connot</a:t>
            </a:r>
            <a:r>
              <a:rPr lang="en-US" baseline="0" dirty="0" smtClean="0"/>
              <a:t> be loaded in </a:t>
            </a:r>
            <a:r>
              <a:rPr lang="en-US" baseline="0" dirty="0" err="1" smtClean="0"/>
              <a:t>andrion</a:t>
            </a:r>
            <a:r>
              <a:rPr lang="en-US" baseline="0" dirty="0" smtClean="0"/>
              <a:t>, decision tree saved special data </a:t>
            </a:r>
            <a:r>
              <a:rPr lang="en-US" baseline="0" dirty="0" err="1" smtClean="0"/>
              <a:t>type</a:t>
            </a:r>
            <a:r>
              <a:rPr lang="en-US" baseline="0" dirty="0" err="1" smtClean="0">
                <a:sym typeface="Wingdings"/>
              </a:rPr>
              <a:t>cannot</a:t>
            </a:r>
            <a:r>
              <a:rPr lang="en-US" baseline="0" dirty="0" smtClean="0">
                <a:sym typeface="Wingdings"/>
              </a:rPr>
              <a:t> be loaded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6903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9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So I will go to the GUI design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As you can see, we have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25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43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 smtClean="0"/>
              <a:t>Single </a:t>
            </a:r>
            <a:r>
              <a:rPr lang="en-GB" dirty="0" smtClean="0"/>
              <a:t>vector magnitude (SVM</a:t>
            </a:r>
            <a:r>
              <a:rPr lang="en-GB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GB" dirty="0" smtClean="0"/>
              <a:t>Now</a:t>
            </a:r>
            <a:r>
              <a:rPr lang="en-GB" baseline="0" dirty="0" smtClean="0"/>
              <a:t> I will talk about the additional feature that we implemented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The step counting, the </a:t>
            </a:r>
            <a:r>
              <a:rPr lang="en-GB" baseline="0" dirty="0" err="1" smtClean="0"/>
              <a:t>fundamn</a:t>
            </a:r>
            <a:endParaRPr lang="en-GB" baseline="0" dirty="0" smtClean="0"/>
          </a:p>
          <a:p>
            <a:pPr marL="171450" indent="-171450">
              <a:buFontTx/>
              <a:buChar char="-"/>
            </a:pPr>
            <a:r>
              <a:rPr lang="en-GB" baseline="0" dirty="0" smtClean="0"/>
              <a:t>This </a:t>
            </a:r>
            <a:r>
              <a:rPr lang="en-GB" baseline="0" dirty="0" err="1" smtClean="0"/>
              <a:t>tunable</a:t>
            </a:r>
            <a:r>
              <a:rPr lang="en-GB" baseline="0" dirty="0" smtClean="0"/>
              <a:t> parameter effect most the result </a:t>
            </a:r>
          </a:p>
          <a:p>
            <a:pPr marL="171450" indent="-171450">
              <a:buFontTx/>
              <a:buChar char="-"/>
            </a:pPr>
            <a:r>
              <a:rPr lang="en-GB" baseline="0" dirty="0" smtClean="0"/>
              <a:t>Which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4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kumimoji="1" lang="de-DE" altLang="zh-TW" dirty="0" err="1" smtClean="0"/>
              <a:t>About</a:t>
            </a:r>
            <a:r>
              <a:rPr kumimoji="1" lang="de-DE" altLang="zh-TW" dirty="0" smtClean="0"/>
              <a:t> </a:t>
            </a:r>
            <a:r>
              <a:rPr kumimoji="1" lang="de-DE" altLang="zh-TW" dirty="0" err="1" smtClean="0"/>
              <a:t>the</a:t>
            </a:r>
            <a:r>
              <a:rPr kumimoji="1" lang="de-DE" altLang="zh-TW" dirty="0" smtClean="0"/>
              <a:t> </a:t>
            </a:r>
            <a:r>
              <a:rPr kumimoji="1" lang="de-DE" altLang="zh-TW" dirty="0" err="1" smtClean="0"/>
              <a:t>data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sequence</a:t>
            </a:r>
            <a:r>
              <a:rPr kumimoji="1" lang="de-DE" altLang="zh-TW" baseline="0" dirty="0" smtClean="0"/>
              <a:t>, </a:t>
            </a:r>
            <a:r>
              <a:rPr kumimoji="1" lang="de-DE" altLang="zh-TW" baseline="0" dirty="0" err="1" smtClean="0"/>
              <a:t>here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is</a:t>
            </a:r>
            <a:r>
              <a:rPr kumimoji="1" lang="de-DE" altLang="zh-TW" baseline="0" dirty="0" smtClean="0"/>
              <a:t> a </a:t>
            </a:r>
            <a:r>
              <a:rPr kumimoji="1" lang="de-DE" altLang="zh-TW" baseline="0" dirty="0" err="1" smtClean="0"/>
              <a:t>example</a:t>
            </a:r>
            <a:r>
              <a:rPr kumimoji="1" lang="de-DE" altLang="zh-TW" baseline="0" dirty="0" smtClean="0"/>
              <a:t>, on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left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is</a:t>
            </a:r>
            <a:r>
              <a:rPr kumimoji="1" lang="de-DE" altLang="zh-TW" baseline="0" dirty="0" smtClean="0"/>
              <a:t> a </a:t>
            </a:r>
            <a:r>
              <a:rPr kumimoji="1" lang="de-DE" altLang="zh-TW" baseline="0" dirty="0" err="1" smtClean="0"/>
              <a:t>data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sequence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of</a:t>
            </a:r>
            <a:r>
              <a:rPr kumimoji="1" lang="de-DE" altLang="zh-TW" baseline="0" dirty="0" smtClean="0"/>
              <a:t> 0.8 s </a:t>
            </a:r>
          </a:p>
          <a:p>
            <a:pPr marL="171450" indent="-171450">
              <a:buFontTx/>
              <a:buChar char="-"/>
            </a:pPr>
            <a:r>
              <a:rPr kumimoji="1" lang="de-DE" altLang="zh-TW" baseline="0" dirty="0" smtClean="0"/>
              <a:t>As </a:t>
            </a:r>
            <a:r>
              <a:rPr kumimoji="1" lang="de-DE" altLang="zh-TW" baseline="0" dirty="0" err="1" smtClean="0"/>
              <a:t>for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algorithm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the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local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maximum</a:t>
            </a:r>
            <a:r>
              <a:rPr kumimoji="1" lang="de-DE" altLang="zh-TW" baseline="0" dirty="0" smtClean="0"/>
              <a:t> was </a:t>
            </a:r>
            <a:r>
              <a:rPr kumimoji="1" lang="de-DE" altLang="zh-TW" baseline="0" dirty="0" err="1" smtClean="0"/>
              <a:t>found</a:t>
            </a:r>
            <a:endParaRPr kumimoji="1" lang="de-DE" altLang="zh-TW" baseline="0" dirty="0" smtClean="0"/>
          </a:p>
          <a:p>
            <a:pPr marL="171450" indent="-171450">
              <a:buFontTx/>
              <a:buChar char="-"/>
            </a:pPr>
            <a:r>
              <a:rPr kumimoji="1" lang="de-DE" altLang="zh-TW" baseline="0" dirty="0" smtClean="0"/>
              <a:t>But </a:t>
            </a:r>
            <a:r>
              <a:rPr kumimoji="1" lang="de-DE" altLang="zh-TW" baseline="0" dirty="0" err="1" smtClean="0"/>
              <a:t>this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brings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to</a:t>
            </a:r>
            <a:r>
              <a:rPr kumimoji="1" lang="de-DE" altLang="zh-TW" baseline="0" dirty="0" smtClean="0"/>
              <a:t> a </a:t>
            </a:r>
            <a:r>
              <a:rPr kumimoji="1" lang="de-DE" altLang="zh-TW" baseline="0" dirty="0" err="1" smtClean="0"/>
              <a:t>problem</a:t>
            </a:r>
            <a:r>
              <a:rPr kumimoji="1" lang="de-DE" altLang="zh-TW" baseline="0" dirty="0" smtClean="0"/>
              <a:t>, </a:t>
            </a:r>
            <a:r>
              <a:rPr kumimoji="1" lang="de-DE" altLang="zh-TW" baseline="0" dirty="0" err="1" smtClean="0"/>
              <a:t>which</a:t>
            </a:r>
            <a:r>
              <a:rPr kumimoji="1" lang="de-DE" altLang="zh-TW" baseline="0" dirty="0" smtClean="0"/>
              <a:t> </a:t>
            </a:r>
            <a:r>
              <a:rPr kumimoji="1" lang="de-DE" altLang="zh-TW" baseline="0" dirty="0" err="1" smtClean="0"/>
              <a:t>is</a:t>
            </a:r>
            <a:r>
              <a:rPr kumimoji="1" lang="de-DE" altLang="zh-TW" baseline="0" dirty="0" smtClean="0"/>
              <a:t> 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B345D7-55AB-4B48-8AB2-8464011C920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229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2.vml"/><Relationship Id="rId2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3.vml"/><Relationship Id="rId2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.emf"/><Relationship Id="rId6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5.vml"/><Relationship Id="rId2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6.vml"/><Relationship Id="rId2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7.vml"/><Relationship Id="rId2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8.vml"/><Relationship Id="rId2" Type="http://schemas.openxmlformats.org/officeDocument/2006/relationships/tags" Target="../tags/tag8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9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9.vml"/><Relationship Id="rId2" Type="http://schemas.openxmlformats.org/officeDocument/2006/relationships/tags" Target="../tags/tag9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.emf"/><Relationship Id="rId1" Type="http://schemas.openxmlformats.org/officeDocument/2006/relationships/vmlDrawing" Target="../drawings/vmlDrawing10.vml"/><Relationship Id="rId2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3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Das </a:t>
            </a:r>
            <a:r>
              <a:rPr lang="de-DE" dirty="0" err="1"/>
              <a:t>Ac</a:t>
            </a:r>
            <a:r>
              <a:rPr lang="de-DE" dirty="0"/>
              <a:t>-Rot hat seit der Einführung des neuen Logos einen neuen RGB-Code !</a:t>
            </a:r>
          </a:p>
        </p:txBody>
      </p:sp>
      <p:sp>
        <p:nvSpPr>
          <p:cNvPr id="12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 err="1"/>
              <a:t>Styleguide</a:t>
            </a:r>
            <a:endParaRPr lang="de-DE" dirty="0"/>
          </a:p>
        </p:txBody>
      </p:sp>
      <p:cxnSp>
        <p:nvCxnSpPr>
          <p:cNvPr id="16" name="Gerader Verbinder 15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rgbClr val="9A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rgbClr val="9A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 dirty="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 dirty="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9" name="Rechteck 98"/>
          <p:cNvSpPr/>
          <p:nvPr userDrawn="1"/>
        </p:nvSpPr>
        <p:spPr>
          <a:xfrm>
            <a:off x="553846" y="1290059"/>
            <a:ext cx="1063503" cy="864096"/>
          </a:xfrm>
          <a:prstGeom prst="rect">
            <a:avLst/>
          </a:prstGeom>
          <a:solidFill>
            <a:srgbClr val="9A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AC-Rot</a:t>
            </a:r>
          </a:p>
        </p:txBody>
      </p:sp>
      <p:sp>
        <p:nvSpPr>
          <p:cNvPr id="100" name="Rechteck 99"/>
          <p:cNvSpPr/>
          <p:nvPr userDrawn="1"/>
        </p:nvSpPr>
        <p:spPr>
          <a:xfrm>
            <a:off x="553846" y="2263451"/>
            <a:ext cx="1063503" cy="864096"/>
          </a:xfrm>
          <a:prstGeom prst="rect">
            <a:avLst/>
          </a:prstGeom>
          <a:solidFill>
            <a:srgbClr val="878787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AC-Grau</a:t>
            </a:r>
          </a:p>
        </p:txBody>
      </p:sp>
      <p:sp>
        <p:nvSpPr>
          <p:cNvPr id="101" name="Rechteck 100"/>
          <p:cNvSpPr/>
          <p:nvPr userDrawn="1"/>
        </p:nvSpPr>
        <p:spPr>
          <a:xfrm>
            <a:off x="553846" y="3242351"/>
            <a:ext cx="1063503" cy="864096"/>
          </a:xfrm>
          <a:prstGeom prst="rect">
            <a:avLst/>
          </a:prstGeom>
          <a:solidFill>
            <a:srgbClr val="E6E6E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000000"/>
                </a:solidFill>
              </a:rPr>
              <a:t>Hell-grau</a:t>
            </a:r>
          </a:p>
        </p:txBody>
      </p:sp>
      <p:sp>
        <p:nvSpPr>
          <p:cNvPr id="102" name="Rechteck 101"/>
          <p:cNvSpPr/>
          <p:nvPr userDrawn="1"/>
        </p:nvSpPr>
        <p:spPr>
          <a:xfrm>
            <a:off x="553846" y="4217064"/>
            <a:ext cx="1063503" cy="864096"/>
          </a:xfrm>
          <a:prstGeom prst="rect">
            <a:avLst/>
          </a:prstGeom>
          <a:solidFill>
            <a:srgbClr val="4F4F4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Dunkel-grau</a:t>
            </a:r>
          </a:p>
        </p:txBody>
      </p:sp>
      <p:sp>
        <p:nvSpPr>
          <p:cNvPr id="103" name="Rechteck 102"/>
          <p:cNvSpPr/>
          <p:nvPr userDrawn="1"/>
        </p:nvSpPr>
        <p:spPr>
          <a:xfrm>
            <a:off x="6491737" y="1290059"/>
            <a:ext cx="1063503" cy="864096"/>
          </a:xfrm>
          <a:prstGeom prst="rect">
            <a:avLst/>
          </a:prstGeom>
          <a:solidFill>
            <a:srgbClr val="FFC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Orange</a:t>
            </a:r>
          </a:p>
        </p:txBody>
      </p:sp>
      <p:sp>
        <p:nvSpPr>
          <p:cNvPr id="104" name="Rechteck 103"/>
          <p:cNvSpPr/>
          <p:nvPr userDrawn="1"/>
        </p:nvSpPr>
        <p:spPr>
          <a:xfrm>
            <a:off x="6491737" y="2263451"/>
            <a:ext cx="1063503" cy="864096"/>
          </a:xfrm>
          <a:prstGeom prst="rect">
            <a:avLst/>
          </a:prstGeom>
          <a:solidFill>
            <a:srgbClr val="00B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Grün</a:t>
            </a:r>
          </a:p>
        </p:txBody>
      </p:sp>
      <p:sp>
        <p:nvSpPr>
          <p:cNvPr id="105" name="Rechteck 104"/>
          <p:cNvSpPr/>
          <p:nvPr userDrawn="1"/>
        </p:nvSpPr>
        <p:spPr>
          <a:xfrm>
            <a:off x="6491737" y="3242351"/>
            <a:ext cx="1063503" cy="864096"/>
          </a:xfrm>
          <a:prstGeom prst="rect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Blau</a:t>
            </a:r>
          </a:p>
        </p:txBody>
      </p:sp>
      <p:sp>
        <p:nvSpPr>
          <p:cNvPr id="106" name="Rechteck 105"/>
          <p:cNvSpPr/>
          <p:nvPr userDrawn="1"/>
        </p:nvSpPr>
        <p:spPr>
          <a:xfrm>
            <a:off x="6491737" y="4217064"/>
            <a:ext cx="1063503" cy="864096"/>
          </a:xfrm>
          <a:prstGeom prst="rect">
            <a:avLst/>
          </a:prstGeom>
          <a:solidFill>
            <a:srgbClr val="7030A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 dirty="0">
                <a:solidFill>
                  <a:srgbClr val="FFFFFF"/>
                </a:solidFill>
              </a:rPr>
              <a:t>Lila</a:t>
            </a:r>
          </a:p>
        </p:txBody>
      </p:sp>
      <p:sp>
        <p:nvSpPr>
          <p:cNvPr id="107" name="Textfeld 106"/>
          <p:cNvSpPr txBox="1"/>
          <p:nvPr userDrawn="1"/>
        </p:nvSpPr>
        <p:spPr>
          <a:xfrm>
            <a:off x="2149101" y="1375981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 dirty="0" err="1">
                <a:solidFill>
                  <a:srgbClr val="000000"/>
                </a:solidFill>
                <a:ea typeface="ＭＳ Ｐゴシック" pitchFamily="-65" charset="-128"/>
              </a:rPr>
              <a:t>R</a:t>
            </a: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: 154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51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51</a:t>
            </a:r>
          </a:p>
        </p:txBody>
      </p:sp>
      <p:sp>
        <p:nvSpPr>
          <p:cNvPr id="108" name="Textfeld 107"/>
          <p:cNvSpPr txBox="1"/>
          <p:nvPr userDrawn="1"/>
        </p:nvSpPr>
        <p:spPr>
          <a:xfrm>
            <a:off x="2129315" y="23415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135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135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135</a:t>
            </a:r>
          </a:p>
        </p:txBody>
      </p:sp>
      <p:sp>
        <p:nvSpPr>
          <p:cNvPr id="109" name="Textfeld 108"/>
          <p:cNvSpPr txBox="1"/>
          <p:nvPr userDrawn="1"/>
        </p:nvSpPr>
        <p:spPr>
          <a:xfrm>
            <a:off x="2149101" y="33204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230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230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230</a:t>
            </a:r>
          </a:p>
        </p:txBody>
      </p:sp>
      <p:sp>
        <p:nvSpPr>
          <p:cNvPr id="110" name="Textfeld 109"/>
          <p:cNvSpPr txBox="1"/>
          <p:nvPr userDrawn="1"/>
        </p:nvSpPr>
        <p:spPr>
          <a:xfrm>
            <a:off x="2149101" y="4295169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79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79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79</a:t>
            </a:r>
          </a:p>
        </p:txBody>
      </p:sp>
      <p:sp>
        <p:nvSpPr>
          <p:cNvPr id="111" name="Textfeld 110"/>
          <p:cNvSpPr txBox="1"/>
          <p:nvPr userDrawn="1"/>
        </p:nvSpPr>
        <p:spPr>
          <a:xfrm>
            <a:off x="8086991" y="1375981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255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192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0</a:t>
            </a:r>
          </a:p>
        </p:txBody>
      </p:sp>
      <p:sp>
        <p:nvSpPr>
          <p:cNvPr id="112" name="Textfeld 111"/>
          <p:cNvSpPr txBox="1"/>
          <p:nvPr userDrawn="1"/>
        </p:nvSpPr>
        <p:spPr>
          <a:xfrm>
            <a:off x="8086991" y="23415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176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80</a:t>
            </a:r>
          </a:p>
        </p:txBody>
      </p:sp>
      <p:sp>
        <p:nvSpPr>
          <p:cNvPr id="113" name="Textfeld 112"/>
          <p:cNvSpPr txBox="1"/>
          <p:nvPr userDrawn="1"/>
        </p:nvSpPr>
        <p:spPr>
          <a:xfrm>
            <a:off x="8086991" y="3320456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0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112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192</a:t>
            </a:r>
          </a:p>
        </p:txBody>
      </p:sp>
      <p:sp>
        <p:nvSpPr>
          <p:cNvPr id="114" name="Textfeld 113"/>
          <p:cNvSpPr txBox="1"/>
          <p:nvPr userDrawn="1"/>
        </p:nvSpPr>
        <p:spPr>
          <a:xfrm>
            <a:off x="8086991" y="4295169"/>
            <a:ext cx="1329378" cy="70788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R: 112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G: 48</a:t>
            </a:r>
          </a:p>
          <a:p>
            <a:pPr marL="176213" indent="-176213" fontAlgn="base">
              <a:spcBef>
                <a:spcPts val="600"/>
              </a:spcBef>
              <a:spcAft>
                <a:spcPct val="0"/>
              </a:spcAft>
              <a:buClr>
                <a:srgbClr val="800B08"/>
              </a:buClr>
              <a:buFont typeface="Wingdings" pitchFamily="2" charset="2"/>
              <a:buChar char="§"/>
            </a:pPr>
            <a:r>
              <a:rPr lang="pt-BR" sz="1200">
                <a:solidFill>
                  <a:srgbClr val="000000"/>
                </a:solidFill>
                <a:ea typeface="ＭＳ Ｐゴシック" pitchFamily="-65" charset="-128"/>
              </a:rPr>
              <a:t>B: 160</a:t>
            </a:r>
          </a:p>
        </p:txBody>
      </p:sp>
      <p:sp>
        <p:nvSpPr>
          <p:cNvPr id="115" name="Rechteck 114"/>
          <p:cNvSpPr/>
          <p:nvPr userDrawn="1"/>
        </p:nvSpPr>
        <p:spPr>
          <a:xfrm>
            <a:off x="3655729" y="3896952"/>
            <a:ext cx="1506629" cy="686246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solidFill>
                <a:srgbClr val="FFFFFF"/>
              </a:solidFill>
            </a:endParaRPr>
          </a:p>
        </p:txBody>
      </p:sp>
      <p:sp>
        <p:nvSpPr>
          <p:cNvPr id="116" name="Textfeld 115"/>
          <p:cNvSpPr txBox="1"/>
          <p:nvPr userDrawn="1"/>
        </p:nvSpPr>
        <p:spPr>
          <a:xfrm>
            <a:off x="3788667" y="3969831"/>
            <a:ext cx="124075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Alle sonst. Graustufen erlaubt</a:t>
            </a:r>
          </a:p>
        </p:txBody>
      </p:sp>
      <p:cxnSp>
        <p:nvCxnSpPr>
          <p:cNvPr id="117" name="Gerade Verbindung 29"/>
          <p:cNvCxnSpPr/>
          <p:nvPr userDrawn="1"/>
        </p:nvCxnSpPr>
        <p:spPr>
          <a:xfrm>
            <a:off x="3389854" y="3189246"/>
            <a:ext cx="0" cy="1944922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18" name="Gerade Verbindung 32"/>
          <p:cNvCxnSpPr/>
          <p:nvPr userDrawn="1"/>
        </p:nvCxnSpPr>
        <p:spPr>
          <a:xfrm>
            <a:off x="3389853" y="4233362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sp>
        <p:nvSpPr>
          <p:cNvPr id="119" name="Rechteck 118"/>
          <p:cNvSpPr/>
          <p:nvPr userDrawn="1"/>
        </p:nvSpPr>
        <p:spPr>
          <a:xfrm>
            <a:off x="3655729" y="1812237"/>
            <a:ext cx="2127006" cy="816808"/>
          </a:xfrm>
          <a:prstGeom prst="rect">
            <a:avLst/>
          </a:prstGeom>
          <a:solidFill>
            <a:srgbClr val="E6E6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de-DE" sz="2400" kern="0">
              <a:solidFill>
                <a:srgbClr val="FFFFFF"/>
              </a:solidFill>
            </a:endParaRPr>
          </a:p>
        </p:txBody>
      </p:sp>
      <p:sp>
        <p:nvSpPr>
          <p:cNvPr id="120" name="Textfeld 119"/>
          <p:cNvSpPr txBox="1"/>
          <p:nvPr userDrawn="1"/>
        </p:nvSpPr>
        <p:spPr>
          <a:xfrm>
            <a:off x="3843407" y="1926872"/>
            <a:ext cx="175165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Bitte keine Nuancen dieser Farben verwenden</a:t>
            </a:r>
          </a:p>
        </p:txBody>
      </p:sp>
      <p:cxnSp>
        <p:nvCxnSpPr>
          <p:cNvPr id="121" name="Gerade Verbindung 41"/>
          <p:cNvCxnSpPr/>
          <p:nvPr userDrawn="1"/>
        </p:nvCxnSpPr>
        <p:spPr>
          <a:xfrm>
            <a:off x="3389854" y="1290060"/>
            <a:ext cx="0" cy="1791203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22" name="Gerade Verbindung 42"/>
          <p:cNvCxnSpPr/>
          <p:nvPr userDrawn="1"/>
        </p:nvCxnSpPr>
        <p:spPr>
          <a:xfrm>
            <a:off x="3389853" y="2208281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cxnSp>
        <p:nvCxnSpPr>
          <p:cNvPr id="123" name="Gerade Verbindung 44"/>
          <p:cNvCxnSpPr/>
          <p:nvPr userDrawn="1"/>
        </p:nvCxnSpPr>
        <p:spPr>
          <a:xfrm>
            <a:off x="6048610" y="1290059"/>
            <a:ext cx="0" cy="3816424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</a:ln>
          <a:effectLst/>
        </p:spPr>
      </p:cxnSp>
      <p:cxnSp>
        <p:nvCxnSpPr>
          <p:cNvPr id="124" name="Gerade Verbindung 45"/>
          <p:cNvCxnSpPr/>
          <p:nvPr userDrawn="1"/>
        </p:nvCxnSpPr>
        <p:spPr>
          <a:xfrm flipH="1">
            <a:off x="5782735" y="2208281"/>
            <a:ext cx="265876" cy="0"/>
          </a:xfrm>
          <a:prstGeom prst="line">
            <a:avLst/>
          </a:prstGeom>
          <a:noFill/>
          <a:ln w="9525" cap="flat" cmpd="sng" algn="ctr">
            <a:solidFill>
              <a:srgbClr val="8E939A"/>
            </a:solidFill>
            <a:prstDash val="solid"/>
            <a:tailEnd type="oval"/>
          </a:ln>
          <a:effectLst/>
        </p:spPr>
      </p:cxnSp>
      <p:sp>
        <p:nvSpPr>
          <p:cNvPr id="2" name="Rechteck 1"/>
          <p:cNvSpPr/>
          <p:nvPr userDrawn="1"/>
        </p:nvSpPr>
        <p:spPr>
          <a:xfrm>
            <a:off x="5915674" y="1218007"/>
            <a:ext cx="3992876" cy="3941415"/>
          </a:xfrm>
          <a:prstGeom prst="rect">
            <a:avLst/>
          </a:prstGeom>
          <a:noFill/>
          <a:ln w="222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>
              <a:solidFill>
                <a:srgbClr val="FFFFFF"/>
              </a:solidFill>
            </a:endParaRPr>
          </a:p>
        </p:txBody>
      </p:sp>
      <p:sp>
        <p:nvSpPr>
          <p:cNvPr id="127" name="Textfeld 126"/>
          <p:cNvSpPr txBox="1"/>
          <p:nvPr userDrawn="1"/>
        </p:nvSpPr>
        <p:spPr>
          <a:xfrm>
            <a:off x="10229165" y="2961983"/>
            <a:ext cx="146920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800B08"/>
              </a:buClr>
            </a:pPr>
            <a:r>
              <a:rPr lang="de-DE" sz="1200">
                <a:solidFill>
                  <a:srgbClr val="000000"/>
                </a:solidFill>
                <a:ea typeface="ＭＳ Ｐゴシック" pitchFamily="-65" charset="-128"/>
              </a:rPr>
              <a:t>Bitte nur in Ausnahme-fällen nutzen</a:t>
            </a:r>
          </a:p>
        </p:txBody>
      </p:sp>
      <p:sp>
        <p:nvSpPr>
          <p:cNvPr id="49" name="Rechteck 48"/>
          <p:cNvSpPr/>
          <p:nvPr userDrawn="1"/>
        </p:nvSpPr>
        <p:spPr>
          <a:xfrm>
            <a:off x="563252" y="5251804"/>
            <a:ext cx="11041575" cy="1027781"/>
          </a:xfrm>
          <a:prstGeom prst="rect">
            <a:avLst/>
          </a:prstGeom>
          <a:solidFill>
            <a:srgbClr val="9A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1200" b="1" kern="0">
                <a:solidFill>
                  <a:srgbClr val="FFFFFF"/>
                </a:solidFill>
              </a:rPr>
              <a:t>Sonstiges: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Standardschrift: </a:t>
            </a:r>
            <a:r>
              <a:rPr lang="de-DE" sz="1200" kern="0" err="1">
                <a:solidFill>
                  <a:srgbClr val="FFFFFF"/>
                </a:solidFill>
              </a:rPr>
              <a:t>Verdana</a:t>
            </a:r>
            <a:endParaRPr lang="de-DE" sz="1200" kern="0">
              <a:solidFill>
                <a:srgbClr val="FFFFFF"/>
              </a:solidFill>
            </a:endParaRP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Erlaubte Schriftgrößen: 10, 12, 14, 18 (auf Standardfolie)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Standardformen: Boxen ohne abgerundete Ecken </a:t>
            </a:r>
          </a:p>
          <a:p>
            <a:pPr marL="628650" lvl="1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de-DE" sz="1200" kern="0">
                <a:solidFill>
                  <a:srgbClr val="FFFFFF"/>
                </a:solidFill>
              </a:rPr>
              <a:t>Wenn möglich: Blocksatz</a:t>
            </a:r>
          </a:p>
        </p:txBody>
      </p:sp>
      <p:sp>
        <p:nvSpPr>
          <p:cNvPr id="40" name="Textfeld 39"/>
          <p:cNvSpPr txBox="1"/>
          <p:nvPr userDrawn="1"/>
        </p:nvSpPr>
        <p:spPr>
          <a:xfrm>
            <a:off x="1173635" y="6509495"/>
            <a:ext cx="4232540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r>
              <a:rPr lang="de-DE" sz="1000">
                <a:solidFill>
                  <a:srgbClr val="878787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Präsentationstitel</a:t>
            </a:r>
          </a:p>
        </p:txBody>
      </p:sp>
    </p:spTree>
    <p:extLst>
      <p:ext uri="{BB962C8B-B14F-4D97-AF65-F5344CB8AC3E}">
        <p14:creationId xmlns:p14="http://schemas.microsoft.com/office/powerpoint/2010/main" val="682976441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1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>
          <a:xfrm>
            <a:off x="414883" y="6473314"/>
            <a:ext cx="10439384" cy="384687"/>
          </a:xfrm>
          <a:prstGeom prst="rect">
            <a:avLst/>
          </a:prstGeom>
        </p:spPr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48917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1296000"/>
            <a:ext cx="11345332" cy="50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4267"/>
              </a:lnSpc>
              <a:defRPr lang="de-DE" sz="3333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867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r"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2667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>
                <a:solidFill>
                  <a:prstClr val="black"/>
                </a:solidFill>
              </a:rPr>
              <a:pPr/>
              <a:t>‹#›</a:t>
            </a:fld>
            <a:endParaRPr lang="de-DE" dirty="0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>
                <a:solidFill>
                  <a:prstClr val="black"/>
                </a:solidFill>
              </a:rPr>
              <a:t>Dr. rer. nat. Erika Mustermann (TUM) | kann beliebig erweitert werden | Infos mit Strich trennen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00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27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0" y="1"/>
            <a:ext cx="12192000" cy="53677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9" name="Textplatzhalt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3847" y="5501935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1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53846" y="1042578"/>
            <a:ext cx="11050981" cy="918744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Haupttitel</a:t>
            </a:r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53846" y="2085152"/>
            <a:ext cx="11050981" cy="918744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Untertitel</a:t>
            </a:r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53847" y="6102610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Datum</a:t>
            </a:r>
          </a:p>
        </p:txBody>
      </p:sp>
      <p:grpSp>
        <p:nvGrpSpPr>
          <p:cNvPr id="8" name="Group 7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2" name="TextBox 1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" name="TextBox 2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5" name="Straight Connector 4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53816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51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2030640" y="1436688"/>
            <a:ext cx="9573252" cy="4821237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200000"/>
              </a:lnSpc>
              <a:buClr>
                <a:srgbClr val="9A3333"/>
              </a:buClr>
              <a:buSzPct val="100000"/>
              <a:buFontTx/>
              <a:buBlip>
                <a:blip r:embed="rId6"/>
              </a:buBlip>
              <a:defRPr sz="14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200000"/>
              </a:lnSpc>
              <a:buClr>
                <a:srgbClr val="9A3333"/>
              </a:buClr>
              <a:buFont typeface="Wingdings" panose="05000000000000000000" pitchFamily="2" charset="2"/>
              <a:buChar char="§"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 err="1"/>
              <a:t>Agendapunkt</a:t>
            </a:r>
            <a:r>
              <a:rPr lang="de-DE" dirty="0"/>
              <a:t> 1</a:t>
            </a:r>
          </a:p>
          <a:p>
            <a:pPr lvl="0"/>
            <a:r>
              <a:rPr lang="de-DE" dirty="0" err="1"/>
              <a:t>Agendapunkt</a:t>
            </a:r>
            <a:r>
              <a:rPr lang="de-DE" dirty="0"/>
              <a:t> 2</a:t>
            </a:r>
          </a:p>
          <a:p>
            <a:pPr lvl="1"/>
            <a:r>
              <a:rPr lang="de-DE" dirty="0"/>
              <a:t>Unterpunkt</a:t>
            </a:r>
          </a:p>
          <a:p>
            <a:pPr lvl="0"/>
            <a:r>
              <a:rPr lang="de-DE" dirty="0"/>
              <a:t>…</a:t>
            </a:r>
          </a:p>
          <a:p>
            <a:pPr lvl="0"/>
            <a:endParaRPr lang="de-DE" dirty="0"/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Agenda</a:t>
            </a:r>
          </a:p>
        </p:txBody>
      </p:sp>
      <p:cxnSp>
        <p:nvCxnSpPr>
          <p:cNvPr id="18" name="Gerader Verbinder 17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442434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5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52939" y="1347966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1</a:t>
            </a:r>
          </a:p>
        </p:txBody>
      </p:sp>
      <p:sp>
        <p:nvSpPr>
          <p:cNvPr id="21" name="Textplatzhalter 5"/>
          <p:cNvSpPr>
            <a:spLocks noGrp="1"/>
          </p:cNvSpPr>
          <p:nvPr>
            <p:ph type="body" sz="quarter" idx="11" hasCustomPrompt="1"/>
          </p:nvPr>
        </p:nvSpPr>
        <p:spPr>
          <a:xfrm>
            <a:off x="552939" y="2310451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2</a:t>
            </a:r>
          </a:p>
        </p:txBody>
      </p:sp>
      <p:sp>
        <p:nvSpPr>
          <p:cNvPr id="25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52939" y="3272936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3</a:t>
            </a:r>
          </a:p>
        </p:txBody>
      </p:sp>
      <p:sp>
        <p:nvSpPr>
          <p:cNvPr id="27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4235421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4</a:t>
            </a:r>
          </a:p>
        </p:txBody>
      </p:sp>
      <p:sp>
        <p:nvSpPr>
          <p:cNvPr id="29" name="Textplatzhalter 5"/>
          <p:cNvSpPr>
            <a:spLocks noGrp="1"/>
          </p:cNvSpPr>
          <p:nvPr>
            <p:ph type="body" sz="quarter" idx="14" hasCustomPrompt="1"/>
          </p:nvPr>
        </p:nvSpPr>
        <p:spPr>
          <a:xfrm>
            <a:off x="552939" y="5197905"/>
            <a:ext cx="3480428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 algn="r">
              <a:buNone/>
              <a:defRPr sz="1400" b="1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Punkt 5</a:t>
            </a:r>
          </a:p>
        </p:txBody>
      </p:sp>
      <p:sp>
        <p:nvSpPr>
          <p:cNvPr id="35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403773" y="1347966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1</a:t>
            </a:r>
          </a:p>
        </p:txBody>
      </p:sp>
      <p:sp>
        <p:nvSpPr>
          <p:cNvPr id="36" name="Textplatzhalter 5"/>
          <p:cNvSpPr>
            <a:spLocks noGrp="1"/>
          </p:cNvSpPr>
          <p:nvPr>
            <p:ph type="body" sz="quarter" idx="16" hasCustomPrompt="1"/>
          </p:nvPr>
        </p:nvSpPr>
        <p:spPr>
          <a:xfrm>
            <a:off x="4403773" y="2310451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2</a:t>
            </a:r>
          </a:p>
        </p:txBody>
      </p:sp>
      <p:sp>
        <p:nvSpPr>
          <p:cNvPr id="37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403773" y="3272936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3</a:t>
            </a:r>
          </a:p>
        </p:txBody>
      </p:sp>
      <p:sp>
        <p:nvSpPr>
          <p:cNvPr id="38" name="Textplatzhalter 5"/>
          <p:cNvSpPr>
            <a:spLocks noGrp="1"/>
          </p:cNvSpPr>
          <p:nvPr>
            <p:ph type="body" sz="quarter" idx="18" hasCustomPrompt="1"/>
          </p:nvPr>
        </p:nvSpPr>
        <p:spPr>
          <a:xfrm>
            <a:off x="4403773" y="4235421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4</a:t>
            </a:r>
          </a:p>
        </p:txBody>
      </p:sp>
      <p:sp>
        <p:nvSpPr>
          <p:cNvPr id="39" name="Textplatzhalter 5"/>
          <p:cNvSpPr>
            <a:spLocks noGrp="1"/>
          </p:cNvSpPr>
          <p:nvPr>
            <p:ph type="body" sz="quarter" idx="19" hasCustomPrompt="1"/>
          </p:nvPr>
        </p:nvSpPr>
        <p:spPr>
          <a:xfrm>
            <a:off x="4403773" y="5197905"/>
            <a:ext cx="7200119" cy="828085"/>
          </a:xfrm>
          <a:prstGeom prst="rect">
            <a:avLst/>
          </a:prstGeom>
          <a:noFill/>
        </p:spPr>
        <p:txBody>
          <a:bodyPr lIns="0" rIns="0" anchor="ctr"/>
          <a:lstStyle>
            <a:lvl1pPr marL="0" indent="0">
              <a:buNone/>
              <a:defRPr sz="1200" b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Ausführung 5</a:t>
            </a:r>
          </a:p>
        </p:txBody>
      </p:sp>
      <p:cxnSp>
        <p:nvCxnSpPr>
          <p:cNvPr id="8" name="Gerader Verbinder 7"/>
          <p:cNvCxnSpPr/>
          <p:nvPr userDrawn="1"/>
        </p:nvCxnSpPr>
        <p:spPr>
          <a:xfrm>
            <a:off x="4218570" y="1245793"/>
            <a:ext cx="0" cy="4878846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8"/>
          <p:cNvSpPr>
            <a:spLocks noGrp="1"/>
          </p:cNvSpPr>
          <p:nvPr>
            <p:ph type="body" sz="quarter" idx="20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Executive Summary</a:t>
            </a:r>
          </a:p>
        </p:txBody>
      </p:sp>
      <p:cxnSp>
        <p:nvCxnSpPr>
          <p:cNvPr id="31" name="Gerader Verbinder 30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40891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9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Überschrift, Schriftgröße 18</a:t>
            </a:r>
          </a:p>
        </p:txBody>
      </p:sp>
      <p:sp>
        <p:nvSpPr>
          <p:cNvPr id="21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Unterüberschrift, Schriftgröße 14</a:t>
            </a:r>
          </a:p>
        </p:txBody>
      </p:sp>
      <p:cxnSp>
        <p:nvCxnSpPr>
          <p:cNvPr id="22" name="Gerader Verbinder 21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1291916"/>
            <a:ext cx="11050954" cy="4966010"/>
          </a:xfrm>
          <a:prstGeom prst="rect">
            <a:avLst/>
          </a:prstGeom>
        </p:spPr>
        <p:txBody>
          <a:bodyPr lIns="0" rIns="0"/>
          <a:lstStyle>
            <a:lvl1pPr marL="228600" indent="-228600">
              <a:buClr>
                <a:srgbClr val="9A3333"/>
              </a:buClr>
              <a:buFont typeface="Wingdings" panose="05000000000000000000" pitchFamily="2" charset="2"/>
              <a:buChar char="§"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Standardschriftgröße 12</a:t>
            </a:r>
          </a:p>
          <a:p>
            <a:pPr lvl="0"/>
            <a:r>
              <a:rPr lang="de-DE" dirty="0"/>
              <a:t>Weitere erlaubte Schriftgrößen: 10, 14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4438702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3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hteck 10"/>
          <p:cNvSpPr/>
          <p:nvPr userDrawn="1"/>
        </p:nvSpPr>
        <p:spPr>
          <a:xfrm>
            <a:off x="0" y="4"/>
            <a:ext cx="12192000" cy="685799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4" name="Eine Ecke des Rechtecks schneiden 3"/>
          <p:cNvSpPr/>
          <p:nvPr userDrawn="1"/>
        </p:nvSpPr>
        <p:spPr>
          <a:xfrm>
            <a:off x="2550423" y="2851776"/>
            <a:ext cx="7062665" cy="2880000"/>
          </a:xfrm>
          <a:prstGeom prst="snip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1">
              <a:solidFill>
                <a:srgbClr val="FFFFF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9" name="Bildplatzhalter 32"/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3086089" y="3367572"/>
            <a:ext cx="2010901" cy="20706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4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de-DE"/>
              <a:t>Kontaktfoto</a:t>
            </a:r>
          </a:p>
        </p:txBody>
      </p:sp>
      <p:sp>
        <p:nvSpPr>
          <p:cNvPr id="14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261247" y="3960272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Rolle im Verein</a:t>
            </a:r>
          </a:p>
        </p:txBody>
      </p:sp>
      <p:sp>
        <p:nvSpPr>
          <p:cNvPr id="16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261247" y="3619964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400" b="1" cap="all" baseline="0">
                <a:solidFill>
                  <a:schemeClr val="tx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15" name="Textplatzhalter 18"/>
          <p:cNvSpPr>
            <a:spLocks noGrp="1"/>
          </p:cNvSpPr>
          <p:nvPr>
            <p:ph type="body" sz="quarter" idx="15" hasCustomPrompt="1"/>
          </p:nvPr>
        </p:nvSpPr>
        <p:spPr>
          <a:xfrm>
            <a:off x="5261247" y="4497235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Vorname.Nachname@academyconsult.de</a:t>
            </a:r>
          </a:p>
        </p:txBody>
      </p:sp>
      <p:sp>
        <p:nvSpPr>
          <p:cNvPr id="17" name="Textplatzhalt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5261247" y="4834081"/>
            <a:ext cx="4201828" cy="33150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solidFill>
                  <a:schemeClr val="bg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Mobil: +49 17X XXXXXXXX</a:t>
            </a:r>
          </a:p>
        </p:txBody>
      </p:sp>
    </p:spTree>
    <p:extLst>
      <p:ext uri="{BB962C8B-B14F-4D97-AF65-F5344CB8AC3E}">
        <p14:creationId xmlns:p14="http://schemas.microsoft.com/office/powerpoint/2010/main" val="812560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47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hteck 12"/>
          <p:cNvSpPr/>
          <p:nvPr userDrawn="1"/>
        </p:nvSpPr>
        <p:spPr>
          <a:xfrm flipV="1">
            <a:off x="0" y="5062958"/>
            <a:ext cx="12192000" cy="179504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cxnSp>
        <p:nvCxnSpPr>
          <p:cNvPr id="15" name="Gerader Verbinder 14"/>
          <p:cNvCxnSpPr/>
          <p:nvPr userDrawn="1"/>
        </p:nvCxnSpPr>
        <p:spPr>
          <a:xfrm>
            <a:off x="553846" y="2050507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feld 15"/>
          <p:cNvSpPr txBox="1"/>
          <p:nvPr userDrawn="1"/>
        </p:nvSpPr>
        <p:spPr>
          <a:xfrm>
            <a:off x="552939" y="2139015"/>
            <a:ext cx="11050954" cy="1835422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400" cap="all" dirty="0">
                <a:solidFill>
                  <a:srgbClr val="0472BF"/>
                </a:solidFill>
              </a:rPr>
              <a:t>Kircher-</a:t>
            </a:r>
            <a:r>
              <a:rPr lang="de-DE" sz="1400" cap="all" dirty="0" err="1">
                <a:solidFill>
                  <a:srgbClr val="0472BF"/>
                </a:solidFill>
              </a:rPr>
              <a:t>Gisnapp</a:t>
            </a:r>
            <a:r>
              <a:rPr lang="de-DE" sz="1400" cap="all" dirty="0">
                <a:solidFill>
                  <a:srgbClr val="0472BF"/>
                </a:solidFill>
              </a:rPr>
              <a:t>-</a:t>
            </a:r>
            <a:r>
              <a:rPr lang="de-DE" sz="1400" cap="all" dirty="0" err="1">
                <a:solidFill>
                  <a:srgbClr val="0472BF"/>
                </a:solidFill>
              </a:rPr>
              <a:t>Lu</a:t>
            </a:r>
            <a:r>
              <a:rPr lang="de-DE" sz="1400" cap="all" dirty="0">
                <a:solidFill>
                  <a:srgbClr val="0472BF"/>
                </a:solidFill>
              </a:rPr>
              <a:t> GBR</a:t>
            </a:r>
            <a:endParaRPr lang="de-DE" sz="1400" b="0" dirty="0">
              <a:solidFill>
                <a:srgbClr val="0472BF"/>
              </a:solidFill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de-DE" sz="1400" b="0" dirty="0">
                <a:solidFill>
                  <a:srgbClr val="878787"/>
                </a:solidFill>
              </a:rPr>
              <a:t>Kaulbachstraße 49/0024</a:t>
            </a:r>
            <a:br>
              <a:rPr lang="de-DE" sz="1400" b="0" dirty="0">
                <a:solidFill>
                  <a:srgbClr val="878787"/>
                </a:solidFill>
              </a:rPr>
            </a:br>
            <a:r>
              <a:rPr lang="de-DE" sz="1400" b="0" dirty="0">
                <a:solidFill>
                  <a:srgbClr val="878787"/>
                </a:solidFill>
              </a:rPr>
              <a:t>80539 München</a:t>
            </a:r>
          </a:p>
        </p:txBody>
      </p:sp>
      <p:sp>
        <p:nvSpPr>
          <p:cNvPr id="8" name="Textfeld 7"/>
          <p:cNvSpPr txBox="1"/>
          <p:nvPr userDrawn="1"/>
        </p:nvSpPr>
        <p:spPr>
          <a:xfrm>
            <a:off x="552939" y="1044000"/>
            <a:ext cx="11050954" cy="9180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de-DE" sz="2000" dirty="0">
                <a:solidFill>
                  <a:srgbClr val="000000"/>
                </a:solidFill>
              </a:rPr>
              <a:t>Wir freuen uns auf eine erfolgreiche Zusammenarbeit!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8118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k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1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hteck 6"/>
          <p:cNvSpPr/>
          <p:nvPr userDrawn="1"/>
        </p:nvSpPr>
        <p:spPr>
          <a:xfrm>
            <a:off x="0" y="1"/>
            <a:ext cx="12192000" cy="506295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1801">
              <a:solidFill>
                <a:srgbClr val="FFFFFF"/>
              </a:solidFill>
            </a:endParaRPr>
          </a:p>
        </p:txBody>
      </p:sp>
      <p:sp>
        <p:nvSpPr>
          <p:cNvPr id="9" name="Textplatzhalt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553847" y="5501935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Autoren</a:t>
            </a:r>
          </a:p>
        </p:txBody>
      </p:sp>
      <p:sp>
        <p:nvSpPr>
          <p:cNvPr id="15" name="Textfeld 14"/>
          <p:cNvSpPr txBox="1"/>
          <p:nvPr userDrawn="1"/>
        </p:nvSpPr>
        <p:spPr>
          <a:xfrm>
            <a:off x="552939" y="1044000"/>
            <a:ext cx="11050954" cy="91800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 lvl="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/>
            </a:lvl9pPr>
          </a:lstStyle>
          <a:p>
            <a:r>
              <a:rPr lang="de-DE" sz="2400">
                <a:solidFill>
                  <a:srgbClr val="FFFFFF"/>
                </a:solidFill>
              </a:rPr>
              <a:t>Backup</a:t>
            </a:r>
          </a:p>
        </p:txBody>
      </p:sp>
      <p:sp>
        <p:nvSpPr>
          <p:cNvPr id="18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53846" y="2085152"/>
            <a:ext cx="11050981" cy="918744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Präsentationstitel</a:t>
            </a:r>
          </a:p>
        </p:txBody>
      </p:sp>
      <p:sp>
        <p:nvSpPr>
          <p:cNvPr id="13" name="Textplatzhalter 18"/>
          <p:cNvSpPr>
            <a:spLocks noGrp="1"/>
          </p:cNvSpPr>
          <p:nvPr>
            <p:ph type="body" sz="quarter" idx="13" hasCustomPrompt="1"/>
          </p:nvPr>
        </p:nvSpPr>
        <p:spPr>
          <a:xfrm>
            <a:off x="553847" y="6102610"/>
            <a:ext cx="5146628" cy="42068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buNone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Datum</a:t>
            </a: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8118089" y="5712278"/>
            <a:ext cx="3486738" cy="830997"/>
            <a:chOff x="6595947" y="5712277"/>
            <a:chExt cx="2832975" cy="830997"/>
          </a:xfrm>
        </p:grpSpPr>
        <p:sp>
          <p:nvSpPr>
            <p:cNvPr id="14" name="TextBox 13"/>
            <p:cNvSpPr txBox="1"/>
            <p:nvPr userDrawn="1"/>
          </p:nvSpPr>
          <p:spPr>
            <a:xfrm>
              <a:off x="7103328" y="5712277"/>
              <a:ext cx="23255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ctr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4400" b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</a:t>
              </a:r>
              <a:r>
                <a:rPr lang="en-US" sz="4800" b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GbR</a:t>
              </a:r>
              <a:endParaRPr lang="en-US" sz="4800" b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6595947" y="5804609"/>
              <a:ext cx="10147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Kircher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 err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Gisnapp</a:t>
              </a:r>
              <a:endParaRPr lang="en-US" sz="1200" b="1" i="1">
                <a:solidFill>
                  <a:srgbClr val="0472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marL="171450" indent="-171450">
                <a:buClr>
                  <a:srgbClr val="0472BF"/>
                </a:buClr>
                <a:buFont typeface="Wingdings" panose="05000000000000000000" pitchFamily="2" charset="2"/>
                <a:buNone/>
                <a:defRPr/>
              </a:pPr>
              <a:r>
                <a:rPr lang="en-US" sz="1200" b="1" i="1">
                  <a:solidFill>
                    <a:srgbClr val="0472B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Lu</a:t>
              </a:r>
            </a:p>
          </p:txBody>
        </p:sp>
        <p:cxnSp>
          <p:nvCxnSpPr>
            <p:cNvPr id="17" name="Straight Connector 16"/>
            <p:cNvCxnSpPr/>
            <p:nvPr userDrawn="1"/>
          </p:nvCxnSpPr>
          <p:spPr>
            <a:xfrm>
              <a:off x="7515923" y="5844226"/>
              <a:ext cx="0" cy="567096"/>
            </a:xfrm>
            <a:prstGeom prst="line">
              <a:avLst/>
            </a:prstGeom>
            <a:ln w="285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51966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folie 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955" y="1589"/>
          <a:ext cx="1953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95" name="think-cell Folie" r:id="rId4" imgW="435" imgH="448" progId="TCLayout.ActiveDocument.1">
                  <p:embed/>
                </p:oleObj>
              </mc:Choice>
              <mc:Fallback>
                <p:oleObj name="think-cell Folie" r:id="rId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55" y="1589"/>
                        <a:ext cx="1953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Gerader Verbinder 16"/>
          <p:cNvCxnSpPr/>
          <p:nvPr userDrawn="1"/>
        </p:nvCxnSpPr>
        <p:spPr>
          <a:xfrm>
            <a:off x="0" y="6383590"/>
            <a:ext cx="12192000" cy="1023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/>
          <p:cNvSpPr txBox="1"/>
          <p:nvPr userDrawn="1"/>
        </p:nvSpPr>
        <p:spPr>
          <a:xfrm>
            <a:off x="12861285" y="6464130"/>
            <a:ext cx="128763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fld id="{AA48681E-D42E-42A8-BB54-243C945D63E4}" type="slidenum">
              <a:rPr lang="de-DE" sz="1100">
                <a:solidFill>
                  <a:srgbClr val="000000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100">
              <a:solidFill>
                <a:srgbClr val="000000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Textfeld 23"/>
          <p:cNvSpPr txBox="1"/>
          <p:nvPr userDrawn="1"/>
        </p:nvSpPr>
        <p:spPr>
          <a:xfrm>
            <a:off x="9116790" y="6509495"/>
            <a:ext cx="2488037" cy="246221"/>
          </a:xfrm>
          <a:prstGeom prst="rect">
            <a:avLst/>
          </a:prstGeom>
          <a:noFill/>
        </p:spPr>
        <p:txBody>
          <a:bodyPr wrap="square" lIns="0" rIns="0" rtlCol="0" anchor="ctr">
            <a:spAutoFit/>
          </a:bodyPr>
          <a:lstStyle/>
          <a:p>
            <a:pPr algn="r"/>
            <a:fld id="{2934CADF-FBBB-46A7-BDCD-51F369C26748}" type="slidenum">
              <a:rPr lang="de-DE" sz="1000">
                <a:solidFill>
                  <a:srgbClr val="4F4F4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pPr algn="r"/>
              <a:t>‹#›</a:t>
            </a:fld>
            <a:endParaRPr lang="de-DE" sz="1000">
              <a:solidFill>
                <a:srgbClr val="4F4F4F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" name="Abgerundetes Rechteck 1"/>
          <p:cNvSpPr/>
          <p:nvPr userDrawn="1"/>
        </p:nvSpPr>
        <p:spPr>
          <a:xfrm>
            <a:off x="9116790" y="897422"/>
            <a:ext cx="2487102" cy="220102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400" b="1" cap="all">
                <a:solidFill>
                  <a:srgbClr val="FFFFFF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Backup</a:t>
            </a:r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52939" y="1291916"/>
            <a:ext cx="11050954" cy="4966010"/>
          </a:xfrm>
          <a:prstGeom prst="rect">
            <a:avLst/>
          </a:prstGeom>
        </p:spPr>
        <p:txBody>
          <a:bodyPr lIns="0" rIns="0"/>
          <a:lstStyle>
            <a:lvl1pPr marL="228600" indent="-228600">
              <a:buClr>
                <a:srgbClr val="9A3333"/>
              </a:buClr>
              <a:buFont typeface="Wingdings" panose="05000000000000000000" pitchFamily="2" charset="2"/>
              <a:buChar char="§"/>
              <a:defRPr sz="1200" baseline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20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Standardschriftgröße 12</a:t>
            </a:r>
          </a:p>
          <a:p>
            <a:pPr lvl="0"/>
            <a:r>
              <a:rPr lang="de-DE" dirty="0"/>
              <a:t>Weitere erlaubte Schriftgrößen: 10, 14</a:t>
            </a:r>
          </a:p>
        </p:txBody>
      </p:sp>
      <p:sp>
        <p:nvSpPr>
          <p:cNvPr id="23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563252" y="207306"/>
            <a:ext cx="11050981" cy="640608"/>
          </a:xfrm>
          <a:prstGeom prst="rect">
            <a:avLst/>
          </a:prstGeom>
        </p:spPr>
        <p:txBody>
          <a:bodyPr lIns="0" rIns="0" bIns="46800" anchor="b">
            <a:noAutofit/>
          </a:bodyPr>
          <a:lstStyle>
            <a:lvl1pPr marL="0" indent="0">
              <a:buNone/>
              <a:defRPr sz="1800" b="1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Überschrift, Schriftgröße 18</a:t>
            </a:r>
          </a:p>
        </p:txBody>
      </p:sp>
      <p:sp>
        <p:nvSpPr>
          <p:cNvPr id="25" name="Textplatzhalter 18"/>
          <p:cNvSpPr>
            <a:spLocks noGrp="1"/>
          </p:cNvSpPr>
          <p:nvPr>
            <p:ph type="body" sz="quarter" idx="12" hasCustomPrompt="1"/>
          </p:nvPr>
        </p:nvSpPr>
        <p:spPr>
          <a:xfrm>
            <a:off x="563252" y="847915"/>
            <a:ext cx="11050981" cy="319119"/>
          </a:xfrm>
          <a:prstGeom prst="rect">
            <a:avLst/>
          </a:prstGeom>
        </p:spPr>
        <p:txBody>
          <a:bodyPr lIns="0" rIns="0" bIns="46800" anchor="t">
            <a:noAutofit/>
          </a:bodyPr>
          <a:lstStyle>
            <a:lvl1pPr marL="0" indent="0">
              <a:buNone/>
              <a:defRPr sz="1400" b="0" baseline="0">
                <a:solidFill>
                  <a:srgbClr val="87868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de-DE" dirty="0"/>
              <a:t>Unterüberschrift, Schriftgröße 14</a:t>
            </a:r>
          </a:p>
        </p:txBody>
      </p:sp>
      <p:cxnSp>
        <p:nvCxnSpPr>
          <p:cNvPr id="26" name="Gerader Verbinder 25"/>
          <p:cNvCxnSpPr/>
          <p:nvPr userDrawn="1"/>
        </p:nvCxnSpPr>
        <p:spPr>
          <a:xfrm>
            <a:off x="563252" y="847914"/>
            <a:ext cx="11050981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 userDrawn="1">
            <p:extLst/>
          </p:nvPr>
        </p:nvGraphicFramePr>
        <p:xfrm>
          <a:off x="563252" y="6207580"/>
          <a:ext cx="10515600" cy="51816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  <a:t/>
                      </a:r>
                      <a:br>
                        <a:rPr lang="en-US" b="0">
                          <a:solidFill>
                            <a:srgbClr val="777777"/>
                          </a:solidFill>
                          <a:effectLst/>
                          <a:latin typeface="Segoe UI Light" charset="0"/>
                        </a:rPr>
                      </a:b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Ausarbeitung der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Teilnehmerkommunikation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vor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und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während</a:t>
                      </a:r>
                      <a:r>
                        <a:rPr lang="en-US" sz="1000" b="0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 des BDSU </a:t>
                      </a:r>
                      <a:r>
                        <a:rPr lang="en-US" sz="1000" b="0" err="1">
                          <a:solidFill>
                            <a:srgbClr val="777777"/>
                          </a:solidFill>
                          <a:effectLst/>
                          <a:latin typeface="+mj-lt"/>
                        </a:rPr>
                        <a:t>Jubiläumskongresses</a:t>
                      </a:r>
                      <a:endParaRPr lang="en-US" sz="1000" b="0">
                        <a:solidFill>
                          <a:srgbClr val="777777"/>
                        </a:solidFill>
                        <a:effectLst/>
                        <a:latin typeface="+mj-lt"/>
                      </a:endParaRPr>
                    </a:p>
                  </a:txBody>
                  <a:tcPr marL="112542" marR="112542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43578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vmlDrawing" Target="../drawings/vmlDrawing1.vml"/><Relationship Id="rId13" Type="http://schemas.openxmlformats.org/officeDocument/2006/relationships/tags" Target="../tags/tag1.xml"/><Relationship Id="rId14" Type="http://schemas.openxmlformats.org/officeDocument/2006/relationships/oleObject" Target="../embeddings/oleObject1.bin"/><Relationship Id="rId15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theme" Target="../theme/theme2.xml"/><Relationship Id="rId3" Type="http://schemas.openxmlformats.org/officeDocument/2006/relationships/image" Target="../media/image3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/>
          </p:nvPr>
        </p:nvGraphicFramePr>
        <p:xfrm>
          <a:off x="2119" y="1590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think-cell Folie" r:id="rId14" imgW="435" imgH="448" progId="TCLayout.ActiveDocument.1">
                  <p:embed/>
                </p:oleObj>
              </mc:Choice>
              <mc:Fallback>
                <p:oleObj name="think-cell Folie" r:id="rId14" imgW="435" imgH="448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2119" y="1590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638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467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E58CB1E-F828-4F11-99E0-327109AF9DA4}" type="slidenum">
              <a:rPr lang="de-DE" smtClean="0">
                <a:solidFill>
                  <a:prstClr val="black"/>
                </a:solidFill>
                <a:cs typeface="Arial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de-DE" dirty="0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467">
                <a:solidFill>
                  <a:schemeClr val="tx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DE">
                <a:solidFill>
                  <a:prstClr val="black"/>
                </a:solidFill>
                <a:cs typeface="Arial" charset="0"/>
              </a:rPr>
              <a:t>Dr. rer. nat. Erika Mustermann (TUM) | kann beliebig erweitert werden | Infos mit Strich trennen</a:t>
            </a:r>
            <a:endParaRPr lang="en-US" dirty="0">
              <a:solidFill>
                <a:prstClr val="black"/>
              </a:solidFill>
              <a:cs typeface="Arial" charset="0"/>
            </a:endParaRPr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7882" y="432000"/>
            <a:ext cx="806365" cy="424688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426009" y="428625"/>
            <a:ext cx="954723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67" dirty="0" err="1">
                <a:solidFill>
                  <a:srgbClr val="0065BD"/>
                </a:solidFill>
                <a:cs typeface="Arial" charset="0"/>
              </a:rPr>
              <a:t>Chair</a:t>
            </a:r>
            <a:r>
              <a:rPr lang="de-DE" sz="1067" dirty="0">
                <a:solidFill>
                  <a:srgbClr val="0065BD"/>
                </a:solidFill>
                <a:cs typeface="Arial" charset="0"/>
              </a:rPr>
              <a:t> </a:t>
            </a:r>
            <a:r>
              <a:rPr lang="de-DE" sz="1067" dirty="0" err="1">
                <a:solidFill>
                  <a:srgbClr val="0065BD"/>
                </a:solidFill>
                <a:cs typeface="Arial" charset="0"/>
              </a:rPr>
              <a:t>of</a:t>
            </a:r>
            <a:r>
              <a:rPr lang="de-DE" sz="1067" dirty="0">
                <a:solidFill>
                  <a:srgbClr val="0065BD"/>
                </a:solidFill>
                <a:cs typeface="Arial" charset="0"/>
              </a:rPr>
              <a:t> Real-Time Computer Systems</a:t>
            </a:r>
          </a:p>
          <a:p>
            <a:pPr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67" dirty="0">
                <a:solidFill>
                  <a:srgbClr val="0065BD"/>
                </a:solidFill>
                <a:cs typeface="Arial" charset="0"/>
              </a:rPr>
              <a:t>TUM Department </a:t>
            </a:r>
            <a:r>
              <a:rPr lang="de-DE" sz="1067" dirty="0" err="1">
                <a:solidFill>
                  <a:srgbClr val="0065BD"/>
                </a:solidFill>
                <a:cs typeface="Arial" charset="0"/>
              </a:rPr>
              <a:t>of</a:t>
            </a:r>
            <a:r>
              <a:rPr lang="de-DE" sz="1067" dirty="0">
                <a:solidFill>
                  <a:srgbClr val="0065BD"/>
                </a:solidFill>
                <a:cs typeface="Arial" charset="0"/>
              </a:rPr>
              <a:t> </a:t>
            </a:r>
            <a:r>
              <a:rPr lang="de-DE" sz="1067" dirty="0" err="1">
                <a:solidFill>
                  <a:srgbClr val="0065BD"/>
                </a:solidFill>
                <a:cs typeface="Arial" charset="0"/>
              </a:rPr>
              <a:t>Electrical</a:t>
            </a:r>
            <a:r>
              <a:rPr lang="de-DE" sz="1067" dirty="0">
                <a:solidFill>
                  <a:srgbClr val="0065BD"/>
                </a:solidFill>
                <a:cs typeface="Arial" charset="0"/>
              </a:rPr>
              <a:t> </a:t>
            </a:r>
            <a:r>
              <a:rPr lang="de-DE" sz="1067" dirty="0" err="1">
                <a:solidFill>
                  <a:srgbClr val="0065BD"/>
                </a:solidFill>
                <a:cs typeface="Arial" charset="0"/>
              </a:rPr>
              <a:t>and</a:t>
            </a:r>
            <a:r>
              <a:rPr lang="de-DE" sz="1067" dirty="0">
                <a:solidFill>
                  <a:srgbClr val="0065BD"/>
                </a:solidFill>
                <a:cs typeface="Arial" charset="0"/>
              </a:rPr>
              <a:t> Computer Engineering</a:t>
            </a:r>
          </a:p>
          <a:p>
            <a:pPr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067" dirty="0">
                <a:solidFill>
                  <a:srgbClr val="0065BD"/>
                </a:solidFill>
                <a:cs typeface="Arial" charset="0"/>
              </a:rPr>
              <a:t>Technische Universität München</a:t>
            </a:r>
          </a:p>
          <a:p>
            <a:pPr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endParaRPr lang="de-DE" sz="1067" dirty="0">
              <a:solidFill>
                <a:srgbClr val="0065BD"/>
              </a:solidFill>
              <a:cs typeface="Arial" charset="0"/>
            </a:endParaRPr>
          </a:p>
          <a:p>
            <a:pPr fontAlgn="base">
              <a:lnSpc>
                <a:spcPts val="1200"/>
              </a:lnSpc>
              <a:spcBef>
                <a:spcPct val="0"/>
              </a:spcBef>
              <a:spcAft>
                <a:spcPct val="0"/>
              </a:spcAft>
            </a:pPr>
            <a:endParaRPr lang="de-DE" sz="1067" dirty="0">
              <a:solidFill>
                <a:srgbClr val="0065BD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136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933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5pPr>
      <a:lvl6pPr marL="609585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6pPr>
      <a:lvl7pPr marL="1219170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7pPr>
      <a:lvl8pPr marL="1828754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8pPr>
      <a:lvl9pPr marL="2438339" algn="l" rtl="0" fontAlgn="base">
        <a:spcBef>
          <a:spcPct val="0"/>
        </a:spcBef>
        <a:spcAft>
          <a:spcPct val="0"/>
        </a:spcAft>
        <a:defRPr sz="2667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234945" indent="-234945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2pPr>
      <a:lvl3pPr marL="480472" indent="-245527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3pPr>
      <a:lvl4pPr marL="717533" indent="-237061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952476" indent="-234945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8.png"/><Relationship Id="rId3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4" y="4341608"/>
            <a:ext cx="11345332" cy="1274125"/>
          </a:xfrm>
        </p:spPr>
        <p:txBody>
          <a:bodyPr/>
          <a:lstStyle/>
          <a:p>
            <a:pPr marL="0" indent="0">
              <a:buNone/>
            </a:pPr>
            <a:r>
              <a:rPr lang="de-DE" dirty="0" err="1"/>
              <a:t>Beike</a:t>
            </a:r>
            <a:r>
              <a:rPr lang="de-DE" dirty="0"/>
              <a:t> </a:t>
            </a:r>
            <a:r>
              <a:rPr lang="de-DE" dirty="0" err="1"/>
              <a:t>Lu</a:t>
            </a:r>
            <a:r>
              <a:rPr lang="de-DE" dirty="0"/>
              <a:t>, </a:t>
            </a:r>
            <a:r>
              <a:rPr lang="de-DE" dirty="0" err="1"/>
              <a:t>Daoping</a:t>
            </a:r>
            <a:r>
              <a:rPr lang="de-DE" dirty="0"/>
              <a:t> Wang</a:t>
            </a:r>
          </a:p>
          <a:p>
            <a:pPr marL="0" indent="0">
              <a:buNone/>
            </a:pPr>
            <a:r>
              <a:rPr lang="de-DE" dirty="0"/>
              <a:t>Supervisor: </a:t>
            </a:r>
            <a:r>
              <a:rPr lang="de-DE" dirty="0" err="1"/>
              <a:t>Swaminathan</a:t>
            </a:r>
            <a:r>
              <a:rPr lang="de-DE" dirty="0"/>
              <a:t> Narayanaswamy</a:t>
            </a:r>
          </a:p>
          <a:p>
            <a:pPr marL="0" indent="0">
              <a:buNone/>
            </a:pPr>
            <a:r>
              <a:rPr lang="de-DE" dirty="0" err="1"/>
              <a:t>Chair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Realtime-Computersystem</a:t>
            </a:r>
          </a:p>
          <a:p>
            <a:pPr marL="0" indent="0">
              <a:buNone/>
            </a:pPr>
            <a:r>
              <a:rPr lang="de-DE" dirty="0" err="1"/>
              <a:t>Munich</a:t>
            </a:r>
            <a:r>
              <a:rPr lang="de-DE" dirty="0"/>
              <a:t>, </a:t>
            </a:r>
            <a:r>
              <a:rPr lang="de-DE" dirty="0" smtClean="0"/>
              <a:t>08.02.18</a:t>
            </a:r>
            <a:endParaRPr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425454" y="994335"/>
            <a:ext cx="11345332" cy="1231106"/>
          </a:xfrm>
        </p:spPr>
        <p:txBody>
          <a:bodyPr/>
          <a:lstStyle/>
          <a:p>
            <a:r>
              <a:rPr lang="de-DE" dirty="0"/>
              <a:t>Body Sensor Network Lab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sz="2400" dirty="0"/>
              <a:t>Project </a:t>
            </a:r>
            <a:r>
              <a:rPr lang="de-DE" sz="2400" dirty="0" err="1"/>
              <a:t>Presentation</a:t>
            </a:r>
            <a:endParaRPr lang="de-DE" sz="2400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102" y="3051361"/>
            <a:ext cx="3892489" cy="3397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906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0899" y="2699306"/>
            <a:ext cx="5189884" cy="2833950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Model building in </a:t>
            </a:r>
            <a:r>
              <a:rPr lang="en-CA" dirty="0" err="1"/>
              <a:t>Tensorflow</a:t>
            </a:r>
            <a:r>
              <a:rPr lang="en-CA" dirty="0"/>
              <a:t> – Neural Network Classifier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6721074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 smtClean="0"/>
              <a:t>Input </a:t>
            </a:r>
            <a:r>
              <a:rPr lang="en-GB" dirty="0"/>
              <a:t>layer: 17 neurons (as we have 17 features as input)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Output layer: 4 neurons (4 possible motion states)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Hidden layers: bunch of neurons (to compensate high non-linearity)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Training phase:</a:t>
            </a:r>
            <a:br>
              <a:rPr lang="en-GB" dirty="0"/>
            </a:br>
            <a:r>
              <a:rPr lang="en-GB" dirty="0"/>
              <a:t>1. Using feature vectors of training data as input</a:t>
            </a:r>
            <a:br>
              <a:rPr lang="en-GB" dirty="0"/>
            </a:br>
            <a:r>
              <a:rPr lang="en-GB" dirty="0"/>
              <a:t>2. Let the NN predict motion</a:t>
            </a:r>
            <a:br>
              <a:rPr lang="en-GB" dirty="0"/>
            </a:br>
            <a:r>
              <a:rPr lang="en-GB" dirty="0"/>
              <a:t>3. Optimize the NN using back-propagation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56764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dirty="0"/>
              <a:t>Model </a:t>
            </a:r>
            <a:r>
              <a:rPr lang="de-DE" dirty="0" err="1"/>
              <a:t>building</a:t>
            </a:r>
            <a:r>
              <a:rPr lang="de-DE" dirty="0"/>
              <a:t> in </a:t>
            </a:r>
            <a:r>
              <a:rPr lang="de-DE" dirty="0" err="1"/>
              <a:t>Tensorflow</a:t>
            </a:r>
            <a:r>
              <a:rPr lang="de-DE" dirty="0"/>
              <a:t> - </a:t>
            </a:r>
            <a:r>
              <a:rPr lang="en-CA" altLang="zh-TW" dirty="0"/>
              <a:t>Neural Network Classifier</a:t>
            </a:r>
            <a:r>
              <a:rPr lang="de-DE" dirty="0"/>
              <a:t> </a:t>
            </a: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11452872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Our model: </a:t>
            </a:r>
            <a:br>
              <a:rPr lang="en-GB" dirty="0"/>
            </a:br>
            <a:r>
              <a:rPr lang="en-GB" dirty="0"/>
              <a:t>- 5 hidden layers, each layer consists of ~40 neurons, </a:t>
            </a:r>
            <a:r>
              <a:rPr lang="en-GB" dirty="0" err="1"/>
              <a:t>ReLU</a:t>
            </a:r>
            <a:r>
              <a:rPr lang="en-GB" dirty="0"/>
              <a:t> as activation function</a:t>
            </a:r>
            <a:br>
              <a:rPr lang="en-GB" dirty="0"/>
            </a:br>
            <a:r>
              <a:rPr lang="en-GB" dirty="0"/>
              <a:t>- Dropout rate of 25% between the first two layers (to avoid overfitting problem)</a:t>
            </a:r>
            <a:br>
              <a:rPr lang="en-GB" dirty="0"/>
            </a:br>
            <a:r>
              <a:rPr lang="en-GB" dirty="0"/>
              <a:t>- 260 training feature vectors</a:t>
            </a:r>
            <a:br>
              <a:rPr lang="en-GB" dirty="0"/>
            </a:br>
            <a:r>
              <a:rPr lang="en-GB" dirty="0"/>
              <a:t>- Results: 99.6% prediction accuracy on training data</a:t>
            </a:r>
            <a:br>
              <a:rPr lang="en-GB" dirty="0"/>
            </a:br>
            <a:endParaRPr lang="en-GB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3406" y="4303430"/>
            <a:ext cx="83439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57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CA" dirty="0"/>
              <a:t>Recognized activities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6721074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Walking</a:t>
            </a:r>
            <a:br>
              <a:rPr lang="en-GB" dirty="0"/>
            </a:br>
            <a:r>
              <a:rPr lang="en-GB" dirty="0"/>
              <a:t>- good </a:t>
            </a:r>
            <a:r>
              <a:rPr lang="en-GB" dirty="0" err="1"/>
              <a:t>recognization</a:t>
            </a:r>
            <a:r>
              <a:rPr lang="en-GB" dirty="0"/>
              <a:t> accuracy</a:t>
            </a:r>
            <a:br>
              <a:rPr lang="en-GB" dirty="0"/>
            </a:br>
            <a:r>
              <a:rPr lang="en-GB" dirty="0"/>
              <a:t>- Step counting possible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Running</a:t>
            </a:r>
            <a:br>
              <a:rPr lang="en-GB" dirty="0"/>
            </a:br>
            <a:r>
              <a:rPr lang="en-GB" dirty="0"/>
              <a:t>- the trained model sometimes misjudge jumping for running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Jumping</a:t>
            </a:r>
            <a:br>
              <a:rPr lang="en-GB" dirty="0"/>
            </a:br>
            <a:r>
              <a:rPr lang="en-GB" dirty="0"/>
              <a:t>- same as above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Idle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88973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altLang="zh-TW" dirty="0"/>
              <a:t>Android App development - Backend </a:t>
            </a:r>
            <a:br>
              <a:rPr lang="en-AU" altLang="zh-TW" dirty="0"/>
            </a:br>
            <a:r>
              <a:rPr lang="en-AU" altLang="zh-TW" dirty="0"/>
              <a:t>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5105338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Based on </a:t>
            </a:r>
            <a:r>
              <a:rPr lang="en-GB" dirty="0" smtClean="0"/>
              <a:t>Example-App 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Bluetooth connection part untouched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Reimplementation of MATLAB functions for feature extraction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Loading of the </a:t>
            </a:r>
            <a:r>
              <a:rPr lang="en-GB" dirty="0" err="1"/>
              <a:t>Tensorflow</a:t>
            </a:r>
            <a:r>
              <a:rPr lang="en-GB" dirty="0"/>
              <a:t> model</a:t>
            </a:r>
            <a:br>
              <a:rPr lang="en-GB" dirty="0"/>
            </a:br>
            <a:endParaRPr lang="en-GB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37" y="1978720"/>
            <a:ext cx="3942357" cy="303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425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altLang="zh-TW" dirty="0"/>
              <a:t>Android App development - Backend - class </a:t>
            </a:r>
            <a:r>
              <a:rPr lang="en-AU" altLang="zh-TW" dirty="0" err="1"/>
              <a:t>FeatureBot</a:t>
            </a:r>
            <a:r>
              <a:rPr lang="en-AU" altLang="zh-TW" dirty="0"/>
              <a:t/>
            </a:r>
            <a:br>
              <a:rPr lang="en-AU" altLang="zh-TW" dirty="0"/>
            </a:br>
            <a:r>
              <a:rPr lang="en-AU" altLang="zh-TW" dirty="0"/>
              <a:t> </a:t>
            </a: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731" y="1947167"/>
            <a:ext cx="9667783" cy="45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0823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altLang="zh-TW" dirty="0"/>
              <a:t>Android App development - Backend - class </a:t>
            </a:r>
            <a:r>
              <a:rPr lang="en-AU" altLang="zh-TW" dirty="0" err="1"/>
              <a:t>MotionClassifier</a:t>
            </a:r>
            <a:r>
              <a:rPr lang="en-AU" altLang="zh-TW" dirty="0"/>
              <a:t/>
            </a:r>
            <a:br>
              <a:rPr lang="en-AU" altLang="zh-TW" dirty="0"/>
            </a:br>
            <a:r>
              <a:rPr lang="en-AU" altLang="zh-TW" dirty="0"/>
              <a:t> 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1" y="2198086"/>
            <a:ext cx="4187026" cy="350137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926" y="2198086"/>
            <a:ext cx="7108857" cy="350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62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altLang="zh-TW" dirty="0"/>
              <a:t>Android App development - GUI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5" y="1745413"/>
            <a:ext cx="2599382" cy="4332303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01" y="1745412"/>
            <a:ext cx="2599382" cy="4332303"/>
          </a:xfrm>
          <a:prstGeom prst="rect">
            <a:avLst/>
          </a:prstGeom>
        </p:spPr>
      </p:pic>
      <p:sp>
        <p:nvSpPr>
          <p:cNvPr id="8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5105338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Material Theme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Font: Neo Gen (</a:t>
            </a:r>
            <a:r>
              <a:rPr lang="en-GB" dirty="0" err="1" smtClean="0"/>
              <a:t>Gundam</a:t>
            </a:r>
            <a:r>
              <a:rPr lang="en-GB" dirty="0" smtClean="0"/>
              <a:t> </a:t>
            </a:r>
            <a:r>
              <a:rPr lang="en-GB" dirty="0"/>
              <a:t>style)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 err="1"/>
              <a:t>Colors</a:t>
            </a:r>
            <a:r>
              <a:rPr lang="en-GB" dirty="0"/>
              <a:t>: RX-78 grey, RX-78 red, RX-78 yellow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Debug mode:</a:t>
            </a:r>
            <a:br>
              <a:rPr lang="en-GB" dirty="0"/>
            </a:br>
            <a:r>
              <a:rPr lang="en-GB" dirty="0"/>
              <a:t>- Last 4 motion states</a:t>
            </a:r>
            <a:br>
              <a:rPr lang="en-GB" dirty="0"/>
            </a:br>
            <a:r>
              <a:rPr lang="en-GB" dirty="0"/>
              <a:t>- Most valuable features (contains 78% of the variance in the entire data) </a:t>
            </a:r>
            <a:br>
              <a:rPr lang="en-GB" dirty="0"/>
            </a:br>
            <a:r>
              <a:rPr lang="en-GB" dirty="0"/>
              <a:t>- Step counting mode switch</a:t>
            </a:r>
          </a:p>
        </p:txBody>
      </p:sp>
    </p:spTree>
    <p:extLst>
      <p:ext uri="{BB962C8B-B14F-4D97-AF65-F5344CB8AC3E}">
        <p14:creationId xmlns:p14="http://schemas.microsoft.com/office/powerpoint/2010/main" val="874056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altLang="zh-TW" dirty="0"/>
              <a:t>Android App development - GUI</a:t>
            </a:r>
          </a:p>
        </p:txBody>
      </p:sp>
      <p:sp>
        <p:nvSpPr>
          <p:cNvPr id="8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5105338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Involved Widgets:</a:t>
            </a:r>
            <a:br>
              <a:rPr lang="en-GB" dirty="0"/>
            </a:br>
            <a:r>
              <a:rPr lang="en-GB" dirty="0"/>
              <a:t>- Button</a:t>
            </a:r>
            <a:br>
              <a:rPr lang="en-GB" dirty="0"/>
            </a:br>
            <a:r>
              <a:rPr lang="en-GB" dirty="0"/>
              <a:t>- Horizontal / Vertical layout</a:t>
            </a:r>
            <a:br>
              <a:rPr lang="en-GB" dirty="0"/>
            </a:br>
            <a:r>
              <a:rPr lang="en-GB" dirty="0"/>
              <a:t>- Relative layout</a:t>
            </a:r>
            <a:br>
              <a:rPr lang="en-GB" dirty="0"/>
            </a:br>
            <a:r>
              <a:rPr lang="en-GB" dirty="0"/>
              <a:t>and much more</a:t>
            </a:r>
            <a:r>
              <a:rPr lang="mr-IN" dirty="0"/>
              <a:t>…</a:t>
            </a:r>
            <a:r>
              <a:rPr lang="de-DE" dirty="0"/>
              <a:t> :)</a:t>
            </a:r>
            <a:endParaRPr lang="en-GB" dirty="0"/>
          </a:p>
        </p:txBody>
      </p:sp>
      <p:pic>
        <p:nvPicPr>
          <p:cNvPr id="6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7695" y="1745413"/>
            <a:ext cx="2599382" cy="4332303"/>
          </a:xfrm>
          <a:prstGeom prst="rect">
            <a:avLst/>
          </a:prstGeom>
        </p:spPr>
      </p:pic>
      <p:pic>
        <p:nvPicPr>
          <p:cNvPr id="7" name="圖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01" y="1745412"/>
            <a:ext cx="2599382" cy="433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2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features</a:t>
            </a:r>
            <a:r>
              <a:rPr lang="de-DE" dirty="0"/>
              <a:t> –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5271964" cy="3683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Fundamental </a:t>
            </a:r>
            <a:r>
              <a:rPr lang="de-DE" dirty="0" err="1"/>
              <a:t>idea</a:t>
            </a:r>
            <a:r>
              <a:rPr lang="de-DE" dirty="0"/>
              <a:t>: </a:t>
            </a:r>
            <a:br>
              <a:rPr lang="de-DE" dirty="0"/>
            </a:br>
            <a:r>
              <a:rPr lang="de-DE" dirty="0"/>
              <a:t>- Find </a:t>
            </a:r>
            <a:r>
              <a:rPr lang="de-DE" dirty="0" err="1"/>
              <a:t>local</a:t>
            </a:r>
            <a:r>
              <a:rPr lang="de-DE" dirty="0"/>
              <a:t> </a:t>
            </a:r>
            <a:r>
              <a:rPr lang="de-DE" dirty="0" err="1"/>
              <a:t>maxima</a:t>
            </a:r>
            <a:r>
              <a:rPr lang="de-DE" dirty="0"/>
              <a:t> (</a:t>
            </a:r>
            <a:r>
              <a:rPr lang="de-DE" dirty="0" err="1"/>
              <a:t>peaks</a:t>
            </a:r>
            <a:r>
              <a:rPr lang="de-DE" dirty="0"/>
              <a:t>)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</a:t>
            </a:r>
            <a:r>
              <a:rPr lang="de-DE" dirty="0" err="1"/>
              <a:t>Use</a:t>
            </a:r>
            <a:r>
              <a:rPr lang="de-DE" dirty="0"/>
              <a:t> SVM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triaxial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Tunable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:</a:t>
            </a:r>
            <a:br>
              <a:rPr lang="de-DE" dirty="0"/>
            </a:br>
            <a:r>
              <a:rPr lang="de-DE" dirty="0"/>
              <a:t>- Minimum </a:t>
            </a:r>
            <a:r>
              <a:rPr lang="de-DE" dirty="0" err="1"/>
              <a:t>distance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peaks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Minimum </a:t>
            </a:r>
            <a:r>
              <a:rPr lang="de-DE" dirty="0" err="1"/>
              <a:t>peak</a:t>
            </a:r>
            <a:r>
              <a:rPr lang="de-DE" dirty="0"/>
              <a:t> </a:t>
            </a:r>
            <a:r>
              <a:rPr lang="de-DE" dirty="0" err="1"/>
              <a:t>height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Level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Gaussian</a:t>
            </a:r>
            <a:r>
              <a:rPr lang="de-DE" dirty="0"/>
              <a:t> </a:t>
            </a:r>
            <a:r>
              <a:rPr lang="de-DE" dirty="0" err="1"/>
              <a:t>smoothing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solidFill>
                  <a:srgbClr val="FF0000"/>
                </a:solidFill>
              </a:rPr>
              <a:t>-</a:t>
            </a:r>
            <a:r>
              <a:rPr lang="de-DE" dirty="0"/>
              <a:t> </a:t>
            </a:r>
            <a:r>
              <a:rPr lang="de-DE" dirty="0" err="1">
                <a:solidFill>
                  <a:srgbClr val="FF0000"/>
                </a:solidFill>
              </a:rPr>
              <a:t>Length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of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the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data</a:t>
            </a:r>
            <a:r>
              <a:rPr lang="de-DE" dirty="0">
                <a:solidFill>
                  <a:srgbClr val="FF0000"/>
                </a:solidFill>
              </a:rPr>
              <a:t> </a:t>
            </a:r>
            <a:r>
              <a:rPr lang="de-DE" dirty="0" err="1">
                <a:solidFill>
                  <a:srgbClr val="FF0000"/>
                </a:solidFill>
              </a:rPr>
              <a:t>sequence</a:t>
            </a:r>
            <a:endParaRPr lang="de-DE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CCADE8E-F8A1-4342-95C3-057CE458AD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746" y="1978720"/>
            <a:ext cx="4876535" cy="368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5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F368586E-2FB4-C54B-A851-6F52BFEB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39" y="2665428"/>
            <a:ext cx="3986268" cy="299681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features</a:t>
            </a:r>
            <a:r>
              <a:rPr lang="de-DE" dirty="0"/>
              <a:t> –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19"/>
            <a:ext cx="11345332" cy="4404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		64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(=0.4s)			</a:t>
            </a:r>
            <a:r>
              <a:rPr lang="de-DE" dirty="0" smtClean="0"/>
              <a:t>         640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(=4s)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84BD609-F9B6-B54C-B063-B5EC4715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03" y="2665427"/>
            <a:ext cx="3983923" cy="2996819"/>
          </a:xfrm>
          <a:prstGeom prst="rect">
            <a:avLst/>
          </a:prstGeom>
        </p:spPr>
      </p:pic>
      <p:sp>
        <p:nvSpPr>
          <p:cNvPr id="7" name="橢圓 6">
            <a:extLst>
              <a:ext uri="{FF2B5EF4-FFF2-40B4-BE49-F238E27FC236}">
                <a16:creationId xmlns="" xmlns:a16="http://schemas.microsoft.com/office/drawing/2014/main" id="{B61569AA-0953-6B46-AC9E-2C3F758CE414}"/>
              </a:ext>
            </a:extLst>
          </p:cNvPr>
          <p:cNvSpPr/>
          <p:nvPr/>
        </p:nvSpPr>
        <p:spPr>
          <a:xfrm>
            <a:off x="2244561" y="3087782"/>
            <a:ext cx="149470" cy="14946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8" name="橢圓 7">
            <a:extLst>
              <a:ext uri="{FF2B5EF4-FFF2-40B4-BE49-F238E27FC236}">
                <a16:creationId xmlns="" xmlns:a16="http://schemas.microsoft.com/office/drawing/2014/main" id="{B431B7F6-2F31-8545-A9A8-2E23BBBE7D00}"/>
              </a:ext>
            </a:extLst>
          </p:cNvPr>
          <p:cNvSpPr/>
          <p:nvPr/>
        </p:nvSpPr>
        <p:spPr>
          <a:xfrm>
            <a:off x="4281420" y="4089101"/>
            <a:ext cx="149470" cy="14946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03AFA0B3-AE95-7B42-817C-F453359ECDD7}"/>
              </a:ext>
            </a:extLst>
          </p:cNvPr>
          <p:cNvCxnSpPr>
            <a:cxnSpLocks/>
          </p:cNvCxnSpPr>
          <p:nvPr/>
        </p:nvCxnSpPr>
        <p:spPr>
          <a:xfrm>
            <a:off x="4039263" y="3578808"/>
            <a:ext cx="316893" cy="412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="" xmlns:a16="http://schemas.microsoft.com/office/drawing/2014/main" id="{092C4A86-E759-DC4F-9686-84F3B7BD2D0F}"/>
              </a:ext>
            </a:extLst>
          </p:cNvPr>
          <p:cNvSpPr txBox="1"/>
          <p:nvPr/>
        </p:nvSpPr>
        <p:spPr>
          <a:xfrm>
            <a:off x="3657600" y="3368134"/>
            <a:ext cx="753411" cy="19300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de-DE" altLang="zh-TW" sz="1100" dirty="0">
                <a:solidFill>
                  <a:srgbClr val="FF0000"/>
                </a:solidFill>
                <a:latin typeface="+mn-lt"/>
              </a:rPr>
              <a:t>Invalid </a:t>
            </a:r>
            <a:r>
              <a:rPr kumimoji="1" lang="de-DE" altLang="zh-TW" sz="1100" dirty="0" err="1">
                <a:solidFill>
                  <a:srgbClr val="FF0000"/>
                </a:solidFill>
                <a:latin typeface="+mn-lt"/>
              </a:rPr>
              <a:t>peak</a:t>
            </a:r>
            <a:endParaRPr kumimoji="1" lang="zh-TW" altLang="en-US" sz="1100" dirty="0" err="1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6CCFAE7D-E458-044D-A03C-32770F078F09}"/>
              </a:ext>
            </a:extLst>
          </p:cNvPr>
          <p:cNvSpPr/>
          <p:nvPr/>
        </p:nvSpPr>
        <p:spPr>
          <a:xfrm>
            <a:off x="7044856" y="2830664"/>
            <a:ext cx="262393" cy="263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14" name="向左箭號 13">
            <a:extLst>
              <a:ext uri="{FF2B5EF4-FFF2-40B4-BE49-F238E27FC236}">
                <a16:creationId xmlns="" xmlns:a16="http://schemas.microsoft.com/office/drawing/2014/main" id="{0E71BFCE-EC12-5A43-B2D4-72E74B1E7F25}"/>
              </a:ext>
            </a:extLst>
          </p:cNvPr>
          <p:cNvSpPr/>
          <p:nvPr/>
        </p:nvSpPr>
        <p:spPr>
          <a:xfrm>
            <a:off x="5249007" y="3991555"/>
            <a:ext cx="1182206" cy="247015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6E72704-684D-1342-9B0D-7C8E9D41A3F4}"/>
              </a:ext>
            </a:extLst>
          </p:cNvPr>
          <p:cNvSpPr/>
          <p:nvPr/>
        </p:nvSpPr>
        <p:spPr>
          <a:xfrm>
            <a:off x="1757238" y="2830664"/>
            <a:ext cx="3183805" cy="263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49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10369"/>
          </a:xfrm>
        </p:spPr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22" name="Inhaltsplatzhalter 2"/>
          <p:cNvSpPr>
            <a:spLocks noGrp="1"/>
          </p:cNvSpPr>
          <p:nvPr>
            <p:ph idx="10"/>
          </p:nvPr>
        </p:nvSpPr>
        <p:spPr>
          <a:xfrm>
            <a:off x="425451" y="1714500"/>
            <a:ext cx="11345332" cy="461596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b="1" dirty="0"/>
              <a:t>Concept design in </a:t>
            </a:r>
            <a:r>
              <a:rPr lang="en-AU" b="1" dirty="0" err="1"/>
              <a:t>Matlab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- Data analysis</a:t>
            </a:r>
            <a:br>
              <a:rPr lang="en-AU" dirty="0"/>
            </a:br>
            <a:r>
              <a:rPr lang="en-AU" dirty="0"/>
              <a:t>- Model design</a:t>
            </a:r>
          </a:p>
          <a:p>
            <a:pPr>
              <a:lnSpc>
                <a:spcPct val="100000"/>
              </a:lnSpc>
            </a:pPr>
            <a:r>
              <a:rPr lang="en-AU" b="1" dirty="0"/>
              <a:t>Model building in </a:t>
            </a:r>
            <a:r>
              <a:rPr lang="en-AU" b="1" dirty="0" err="1"/>
              <a:t>Tensorflow</a:t>
            </a:r>
            <a:r>
              <a:rPr lang="en-AU" dirty="0"/>
              <a:t/>
            </a:r>
            <a:br>
              <a:rPr lang="en-AU" dirty="0"/>
            </a:br>
            <a:r>
              <a:rPr lang="en-AU" dirty="0"/>
              <a:t>- Neural Network </a:t>
            </a:r>
            <a:r>
              <a:rPr lang="en-AU" dirty="0" smtClean="0"/>
              <a:t>classifier</a:t>
            </a:r>
          </a:p>
          <a:p>
            <a:pPr>
              <a:lnSpc>
                <a:spcPct val="100000"/>
              </a:lnSpc>
            </a:pPr>
            <a:r>
              <a:rPr lang="de-DE" altLang="zh-CN" b="1" dirty="0" err="1" smtClean="0"/>
              <a:t>Recognized</a:t>
            </a:r>
            <a:r>
              <a:rPr lang="de-DE" altLang="zh-CN" b="1" dirty="0" smtClean="0"/>
              <a:t> </a:t>
            </a:r>
            <a:r>
              <a:rPr lang="de-DE" altLang="zh-CN" b="1" dirty="0" err="1" smtClean="0"/>
              <a:t>activities</a:t>
            </a:r>
            <a:endParaRPr lang="de-DE" altLang="zh-CN" b="1" dirty="0" smtClean="0"/>
          </a:p>
          <a:p>
            <a:pPr>
              <a:lnSpc>
                <a:spcPct val="100000"/>
              </a:lnSpc>
            </a:pPr>
            <a:r>
              <a:rPr lang="en-AU" altLang="zh-TW" b="1" dirty="0" smtClean="0"/>
              <a:t>Android-App </a:t>
            </a:r>
            <a:r>
              <a:rPr lang="en-AU" altLang="zh-TW" b="1" dirty="0"/>
              <a:t>development</a:t>
            </a:r>
            <a:br>
              <a:rPr lang="en-AU" altLang="zh-TW" b="1" dirty="0"/>
            </a:br>
            <a:r>
              <a:rPr lang="en-AU" altLang="zh-TW" dirty="0"/>
              <a:t>- Backend: </a:t>
            </a:r>
            <a:r>
              <a:rPr lang="en-AU" altLang="zh-TW" dirty="0" err="1"/>
              <a:t>Matlab</a:t>
            </a:r>
            <a:r>
              <a:rPr lang="en-AU" altLang="zh-TW" dirty="0"/>
              <a:t> functions re-implemented, manually</a:t>
            </a:r>
            <a:br>
              <a:rPr lang="en-AU" altLang="zh-TW" dirty="0"/>
            </a:br>
            <a:r>
              <a:rPr lang="en-AU" altLang="zh-TW" dirty="0"/>
              <a:t>- Integration of the </a:t>
            </a:r>
            <a:r>
              <a:rPr lang="en-AU" altLang="zh-TW" dirty="0" err="1"/>
              <a:t>Tensorflow</a:t>
            </a:r>
            <a:r>
              <a:rPr lang="en-AU" altLang="zh-TW" dirty="0"/>
              <a:t>-model</a:t>
            </a:r>
            <a:br>
              <a:rPr lang="en-AU" altLang="zh-TW" dirty="0"/>
            </a:br>
            <a:r>
              <a:rPr lang="en-AU" altLang="zh-TW" dirty="0"/>
              <a:t>- Graphical User Interface (GUI)</a:t>
            </a:r>
          </a:p>
          <a:p>
            <a:pPr>
              <a:lnSpc>
                <a:spcPct val="100000"/>
              </a:lnSpc>
            </a:pPr>
            <a:r>
              <a:rPr lang="de-DE" altLang="zh-CN" b="1" dirty="0"/>
              <a:t>Additional Features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dirty="0"/>
              <a:t>- </a:t>
            </a:r>
            <a:r>
              <a:rPr lang="de-DE" altLang="zh-CN" dirty="0" err="1"/>
              <a:t>Step</a:t>
            </a:r>
            <a:r>
              <a:rPr lang="de-DE" altLang="zh-CN" dirty="0"/>
              <a:t> </a:t>
            </a:r>
            <a:r>
              <a:rPr lang="de-DE" altLang="zh-CN" dirty="0" err="1"/>
              <a:t>counting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dirty="0"/>
              <a:t>- State </a:t>
            </a:r>
            <a:r>
              <a:rPr lang="de-DE" altLang="zh-CN" dirty="0" err="1"/>
              <a:t>stabilisation</a:t>
            </a:r>
            <a:endParaRPr lang="de-DE" altLang="zh-CN" dirty="0"/>
          </a:p>
          <a:p>
            <a:pPr>
              <a:lnSpc>
                <a:spcPct val="100000"/>
              </a:lnSpc>
            </a:pPr>
            <a:r>
              <a:rPr lang="de-DE" altLang="zh-CN" b="1" dirty="0" err="1"/>
              <a:t>Conclusion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dirty="0"/>
              <a:t>- Pros </a:t>
            </a:r>
            <a:r>
              <a:rPr lang="de-DE" altLang="zh-CN" dirty="0" err="1"/>
              <a:t>and</a:t>
            </a:r>
            <a:r>
              <a:rPr lang="de-DE" altLang="zh-CN" dirty="0"/>
              <a:t> </a:t>
            </a:r>
            <a:r>
              <a:rPr lang="de-DE" altLang="zh-CN" dirty="0" err="1"/>
              <a:t>Cons</a:t>
            </a:r>
            <a:r>
              <a:rPr lang="de-DE" altLang="zh-CN" dirty="0"/>
              <a:t> </a:t>
            </a:r>
            <a:r>
              <a:rPr lang="de-DE" altLang="zh-CN" dirty="0" err="1"/>
              <a:t>of</a:t>
            </a:r>
            <a:r>
              <a:rPr lang="de-DE" altLang="zh-CN" dirty="0"/>
              <a:t> </a:t>
            </a:r>
            <a:r>
              <a:rPr lang="de-DE" altLang="zh-CN" dirty="0" err="1"/>
              <a:t>our</a:t>
            </a:r>
            <a:r>
              <a:rPr lang="de-DE" altLang="zh-CN" dirty="0"/>
              <a:t> </a:t>
            </a:r>
            <a:r>
              <a:rPr lang="de-DE" altLang="zh-CN" dirty="0" err="1"/>
              <a:t>approach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dirty="0"/>
              <a:t>- Future </a:t>
            </a:r>
            <a:r>
              <a:rPr lang="de-DE" altLang="zh-CN" dirty="0" err="1"/>
              <a:t>work</a:t>
            </a:r>
            <a:r>
              <a:rPr lang="de-DE" altLang="zh-CN" dirty="0"/>
              <a:t/>
            </a:r>
            <a:br>
              <a:rPr lang="de-DE" altLang="zh-CN" dirty="0"/>
            </a:br>
            <a:r>
              <a:rPr lang="de-DE" altLang="zh-CN" dirty="0"/>
              <a:t>- Project </a:t>
            </a:r>
            <a:r>
              <a:rPr lang="de-DE" altLang="zh-CN" dirty="0" err="1"/>
              <a:t>schedule</a:t>
            </a:r>
            <a:endParaRPr lang="de-DE" altLang="zh-CN" dirty="0"/>
          </a:p>
          <a:p>
            <a:pPr marL="0" indent="0">
              <a:lnSpc>
                <a:spcPct val="100000"/>
              </a:lnSpc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14051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F368586E-2FB4-C54B-A851-6F52BFEBC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739" y="2665428"/>
            <a:ext cx="3986268" cy="2996819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features</a:t>
            </a:r>
            <a:r>
              <a:rPr lang="de-DE" dirty="0"/>
              <a:t> –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19"/>
            <a:ext cx="11345332" cy="440449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Length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sequence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		64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(=0.4s)				640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(=4s)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A84BD609-F9B6-B54C-B063-B5EC4715D7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03" y="2665427"/>
            <a:ext cx="3983923" cy="299681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6E72704-684D-1342-9B0D-7C8E9D41A3F4}"/>
              </a:ext>
            </a:extLst>
          </p:cNvPr>
          <p:cNvSpPr/>
          <p:nvPr/>
        </p:nvSpPr>
        <p:spPr>
          <a:xfrm>
            <a:off x="2319296" y="2783948"/>
            <a:ext cx="3183805" cy="263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="" xmlns:a16="http://schemas.microsoft.com/office/drawing/2014/main" id="{B1A89725-82A8-5745-B024-8E2BCFA9845D}"/>
              </a:ext>
            </a:extLst>
          </p:cNvPr>
          <p:cNvSpPr/>
          <p:nvPr/>
        </p:nvSpPr>
        <p:spPr>
          <a:xfrm>
            <a:off x="2169826" y="3103684"/>
            <a:ext cx="149470" cy="14946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="" xmlns:a16="http://schemas.microsoft.com/office/drawing/2014/main" id="{CC174233-CE61-0448-AA33-2A18AD0D4A28}"/>
              </a:ext>
            </a:extLst>
          </p:cNvPr>
          <p:cNvSpPr/>
          <p:nvPr/>
        </p:nvSpPr>
        <p:spPr>
          <a:xfrm>
            <a:off x="2319296" y="3104754"/>
            <a:ext cx="149470" cy="149469"/>
          </a:xfrm>
          <a:prstGeom prst="ellipse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477BEC16-A333-1A48-94F6-68702FA7258B}"/>
              </a:ext>
            </a:extLst>
          </p:cNvPr>
          <p:cNvSpPr/>
          <p:nvPr/>
        </p:nvSpPr>
        <p:spPr>
          <a:xfrm>
            <a:off x="-864509" y="2783947"/>
            <a:ext cx="3183805" cy="26398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  <p:cxnSp>
        <p:nvCxnSpPr>
          <p:cNvPr id="9" name="直線箭頭接點 8">
            <a:extLst>
              <a:ext uri="{FF2B5EF4-FFF2-40B4-BE49-F238E27FC236}">
                <a16:creationId xmlns="" xmlns:a16="http://schemas.microsoft.com/office/drawing/2014/main" id="{44D83FAB-7347-674E-90CE-9451D8F5384A}"/>
              </a:ext>
            </a:extLst>
          </p:cNvPr>
          <p:cNvCxnSpPr>
            <a:cxnSpLocks/>
          </p:cNvCxnSpPr>
          <p:nvPr/>
        </p:nvCxnSpPr>
        <p:spPr>
          <a:xfrm flipH="1">
            <a:off x="2544417" y="3178418"/>
            <a:ext cx="6121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="" xmlns:a16="http://schemas.microsoft.com/office/drawing/2014/main" id="{BE50760B-7847-EF43-A9E3-B2887D58FB7E}"/>
              </a:ext>
            </a:extLst>
          </p:cNvPr>
          <p:cNvSpPr txBox="1"/>
          <p:nvPr/>
        </p:nvSpPr>
        <p:spPr>
          <a:xfrm>
            <a:off x="3156584" y="3076245"/>
            <a:ext cx="1606209" cy="1769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kumimoji="1" lang="de-DE" altLang="zh-TW" sz="1100" dirty="0" err="1">
                <a:solidFill>
                  <a:schemeClr val="accent1"/>
                </a:solidFill>
              </a:rPr>
              <a:t>Two</a:t>
            </a:r>
            <a:r>
              <a:rPr kumimoji="1" lang="de-DE" altLang="zh-TW" sz="1100" dirty="0">
                <a:solidFill>
                  <a:schemeClr val="accent1"/>
                </a:solidFill>
              </a:rPr>
              <a:t> </a:t>
            </a:r>
            <a:r>
              <a:rPr kumimoji="1" lang="de-DE" altLang="zh-TW" sz="1100" dirty="0" err="1">
                <a:solidFill>
                  <a:schemeClr val="accent1"/>
                </a:solidFill>
              </a:rPr>
              <a:t>peaks</a:t>
            </a:r>
            <a:r>
              <a:rPr kumimoji="1" lang="de-DE" altLang="zh-TW" sz="1100" dirty="0">
                <a:solidFill>
                  <a:schemeClr val="accent1"/>
                </a:solidFill>
              </a:rPr>
              <a:t> </a:t>
            </a:r>
            <a:r>
              <a:rPr kumimoji="1" lang="de-DE" altLang="zh-TW" sz="1100" dirty="0" err="1">
                <a:solidFill>
                  <a:schemeClr val="accent1"/>
                </a:solidFill>
              </a:rPr>
              <a:t>instead</a:t>
            </a:r>
            <a:r>
              <a:rPr kumimoji="1" lang="de-DE" altLang="zh-TW" sz="1100" dirty="0">
                <a:solidFill>
                  <a:schemeClr val="accent1"/>
                </a:solidFill>
              </a:rPr>
              <a:t> </a:t>
            </a:r>
            <a:r>
              <a:rPr kumimoji="1" lang="de-DE" altLang="zh-TW" sz="1100" dirty="0" err="1">
                <a:solidFill>
                  <a:schemeClr val="accent1"/>
                </a:solidFill>
              </a:rPr>
              <a:t>of</a:t>
            </a:r>
            <a:r>
              <a:rPr kumimoji="1" lang="de-DE" altLang="zh-TW" sz="1100" dirty="0">
                <a:solidFill>
                  <a:schemeClr val="accent1"/>
                </a:solidFill>
              </a:rPr>
              <a:t> </a:t>
            </a:r>
            <a:r>
              <a:rPr kumimoji="1" lang="de-DE" altLang="zh-TW" sz="1100" dirty="0" err="1">
                <a:solidFill>
                  <a:schemeClr val="accent1"/>
                </a:solidFill>
              </a:rPr>
              <a:t>one</a:t>
            </a:r>
            <a:endParaRPr kumimoji="1" lang="zh-TW" altLang="en-US" sz="1100" dirty="0" err="1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50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features</a:t>
            </a:r>
            <a:r>
              <a:rPr lang="de-DE" dirty="0"/>
              <a:t> –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counting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5271964" cy="3683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Solution: </a:t>
            </a:r>
            <a:r>
              <a:rPr lang="de-DE" dirty="0" err="1">
                <a:solidFill>
                  <a:schemeClr val="tx1"/>
                </a:solidFill>
              </a:rPr>
              <a:t>two</a:t>
            </a:r>
            <a:r>
              <a:rPr lang="de-DE" dirty="0">
                <a:solidFill>
                  <a:schemeClr val="tx1"/>
                </a:solidFill>
              </a:rPr>
              <a:t> different </a:t>
            </a:r>
            <a:r>
              <a:rPr lang="de-DE" dirty="0" err="1">
                <a:solidFill>
                  <a:schemeClr val="tx1"/>
                </a:solidFill>
              </a:rPr>
              <a:t>counting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modes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- Real-Time </a:t>
            </a:r>
            <a:r>
              <a:rPr lang="de-DE" dirty="0" err="1">
                <a:solidFill>
                  <a:schemeClr val="tx1"/>
                </a:solidFill>
              </a:rPr>
              <a:t>mode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dirty="0" err="1">
                <a:solidFill>
                  <a:schemeClr val="tx1"/>
                </a:solidFill>
              </a:rPr>
              <a:t>consider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current</a:t>
            </a:r>
            <a:r>
              <a:rPr lang="de-DE" dirty="0">
                <a:solidFill>
                  <a:schemeClr val="tx1"/>
                </a:solidFill>
              </a:rPr>
              <a:t> 0.8s </a:t>
            </a:r>
            <a:r>
              <a:rPr lang="de-DE" dirty="0" err="1">
                <a:solidFill>
                  <a:schemeClr val="tx1"/>
                </a:solidFill>
              </a:rPr>
              <a:t>window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sensor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)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- Start-</a:t>
            </a:r>
            <a:r>
              <a:rPr lang="de-DE" dirty="0" err="1">
                <a:solidFill>
                  <a:schemeClr val="tx1"/>
                </a:solidFill>
              </a:rPr>
              <a:t>Stop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(</a:t>
            </a:r>
            <a:r>
              <a:rPr lang="de-DE" dirty="0" err="1">
                <a:solidFill>
                  <a:schemeClr val="tx1"/>
                </a:solidFill>
              </a:rPr>
              <a:t>Buffer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data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until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stop</a:t>
            </a:r>
            <a:r>
              <a:rPr lang="de-DE" dirty="0">
                <a:solidFill>
                  <a:schemeClr val="tx1"/>
                </a:solidFill>
              </a:rPr>
              <a:t>, </a:t>
            </a:r>
            <a:r>
              <a:rPr lang="de-DE" dirty="0" err="1">
                <a:solidFill>
                  <a:schemeClr val="tx1"/>
                </a:solidFill>
              </a:rPr>
              <a:t>then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consider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whole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window</a:t>
            </a:r>
            <a:r>
              <a:rPr lang="de-DE" dirty="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9AF2F8C-22BD-F943-8F7F-18C4790C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80" y="1978720"/>
            <a:ext cx="2599382" cy="433230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557F956-E93E-F54F-8FAD-D032F36E7857}"/>
              </a:ext>
            </a:extLst>
          </p:cNvPr>
          <p:cNvSpPr/>
          <p:nvPr/>
        </p:nvSpPr>
        <p:spPr>
          <a:xfrm>
            <a:off x="7793871" y="5050971"/>
            <a:ext cx="2667000" cy="925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5897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A9AF2F8C-22BD-F943-8F7F-18C4790CD1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680" y="1978720"/>
            <a:ext cx="2599382" cy="4332303"/>
          </a:xfrm>
          <a:prstGeom prst="rect">
            <a:avLst/>
          </a:prstGeom>
        </p:spPr>
      </p:pic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/>
              <a:t>Additional </a:t>
            </a:r>
            <a:r>
              <a:rPr lang="de-DE" dirty="0" err="1"/>
              <a:t>features</a:t>
            </a:r>
            <a:r>
              <a:rPr lang="de-DE" dirty="0"/>
              <a:t> – State </a:t>
            </a:r>
            <a:r>
              <a:rPr lang="de-DE" dirty="0" err="1"/>
              <a:t>stabilisation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5271964" cy="3683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Error </a:t>
            </a:r>
            <a:r>
              <a:rPr lang="de-DE" dirty="0" err="1">
                <a:solidFill>
                  <a:schemeClr val="tx1"/>
                </a:solidFill>
              </a:rPr>
              <a:t>correction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based</a:t>
            </a:r>
            <a:r>
              <a:rPr lang="de-DE" dirty="0">
                <a:solidFill>
                  <a:schemeClr val="tx1"/>
                </a:solidFill>
              </a:rPr>
              <a:t> on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latest</a:t>
            </a:r>
            <a:r>
              <a:rPr lang="de-DE" dirty="0">
                <a:solidFill>
                  <a:schemeClr val="tx1"/>
                </a:solidFill>
              </a:rPr>
              <a:t> 4 </a:t>
            </a:r>
            <a:r>
              <a:rPr lang="de-DE" dirty="0" err="1">
                <a:solidFill>
                  <a:schemeClr val="tx1"/>
                </a:solidFill>
              </a:rPr>
              <a:t>activities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olidFill>
                  <a:schemeClr val="tx1"/>
                </a:solidFill>
              </a:rPr>
              <a:t>Example</a:t>
            </a:r>
            <a:r>
              <a:rPr lang="de-DE" dirty="0">
                <a:solidFill>
                  <a:schemeClr val="tx1"/>
                </a:solidFill>
              </a:rPr>
              <a:t>: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- „Jump“ „Jump“ „</a:t>
            </a:r>
            <a:r>
              <a:rPr lang="de-DE" dirty="0" err="1">
                <a:solidFill>
                  <a:schemeClr val="tx1"/>
                </a:solidFill>
              </a:rPr>
              <a:t>Walk</a:t>
            </a:r>
            <a:r>
              <a:rPr lang="de-DE" dirty="0">
                <a:solidFill>
                  <a:schemeClr val="tx1"/>
                </a:solidFill>
              </a:rPr>
              <a:t>“ „Jump“</a:t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- The „</a:t>
            </a:r>
            <a:r>
              <a:rPr lang="de-DE" dirty="0" err="1">
                <a:solidFill>
                  <a:schemeClr val="tx1"/>
                </a:solidFill>
              </a:rPr>
              <a:t>Walk</a:t>
            </a:r>
            <a:r>
              <a:rPr lang="de-DE" dirty="0">
                <a:solidFill>
                  <a:schemeClr val="tx1"/>
                </a:solidFill>
              </a:rPr>
              <a:t>“ </a:t>
            </a:r>
            <a:r>
              <a:rPr lang="de-DE" dirty="0" err="1">
                <a:solidFill>
                  <a:schemeClr val="tx1"/>
                </a:solidFill>
              </a:rPr>
              <a:t>state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could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be</a:t>
            </a:r>
            <a:r>
              <a:rPr lang="de-DE" dirty="0">
                <a:solidFill>
                  <a:schemeClr val="tx1"/>
                </a:solidFill>
              </a:rPr>
              <a:t> a potential </a:t>
            </a:r>
            <a:r>
              <a:rPr lang="de-DE" dirty="0" err="1">
                <a:solidFill>
                  <a:schemeClr val="tx1"/>
                </a:solidFill>
              </a:rPr>
              <a:t>error</a:t>
            </a:r>
            <a:r>
              <a:rPr lang="de-DE" dirty="0">
                <a:solidFill>
                  <a:schemeClr val="tx1"/>
                </a:solidFill>
              </a:rPr>
              <a:t/>
            </a:r>
            <a:br>
              <a:rPr lang="de-DE" dirty="0">
                <a:solidFill>
                  <a:schemeClr val="tx1"/>
                </a:solidFill>
              </a:rPr>
            </a:br>
            <a:r>
              <a:rPr lang="de-DE" dirty="0">
                <a:solidFill>
                  <a:schemeClr val="tx1"/>
                </a:solidFill>
              </a:rPr>
              <a:t>- </a:t>
            </a:r>
            <a:r>
              <a:rPr lang="de-DE" dirty="0" err="1">
                <a:solidFill>
                  <a:schemeClr val="tx1"/>
                </a:solidFill>
              </a:rPr>
              <a:t>Our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model</a:t>
            </a:r>
            <a:r>
              <a:rPr lang="de-DE" dirty="0">
                <a:solidFill>
                  <a:schemeClr val="tx1"/>
                </a:solidFill>
              </a:rPr>
              <a:t> will </a:t>
            </a:r>
            <a:r>
              <a:rPr lang="de-DE" dirty="0" err="1">
                <a:solidFill>
                  <a:schemeClr val="tx1"/>
                </a:solidFill>
              </a:rPr>
              <a:t>correct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it</a:t>
            </a:r>
            <a:endParaRPr lang="de-DE" dirty="0">
              <a:solidFill>
                <a:schemeClr val="tx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>
                <a:solidFill>
                  <a:schemeClr val="tx1"/>
                </a:solidFill>
              </a:rPr>
              <a:t>The </a:t>
            </a:r>
            <a:r>
              <a:rPr lang="de-DE" dirty="0" err="1">
                <a:solidFill>
                  <a:schemeClr val="tx1"/>
                </a:solidFill>
              </a:rPr>
              <a:t>activity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displayed</a:t>
            </a:r>
            <a:r>
              <a:rPr lang="de-DE" dirty="0">
                <a:solidFill>
                  <a:schemeClr val="tx1"/>
                </a:solidFill>
              </a:rPr>
              <a:t> on top </a:t>
            </a:r>
            <a:r>
              <a:rPr lang="de-DE" dirty="0" err="1">
                <a:solidFill>
                  <a:schemeClr val="tx1"/>
                </a:solidFill>
              </a:rPr>
              <a:t>of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App </a:t>
            </a:r>
            <a:r>
              <a:rPr lang="de-DE" dirty="0" err="1">
                <a:solidFill>
                  <a:schemeClr val="tx1"/>
                </a:solidFill>
              </a:rPr>
              <a:t>is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the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>
                <a:solidFill>
                  <a:schemeClr val="tx1"/>
                </a:solidFill>
              </a:rPr>
              <a:t>previous</a:t>
            </a:r>
            <a:r>
              <a:rPr lang="de-DE" dirty="0">
                <a:solidFill>
                  <a:schemeClr val="tx1"/>
                </a:solidFill>
              </a:rPr>
              <a:t> </a:t>
            </a:r>
            <a:r>
              <a:rPr lang="de-DE" dirty="0" err="1" smtClean="0">
                <a:solidFill>
                  <a:schemeClr val="tx1"/>
                </a:solidFill>
              </a:rPr>
              <a:t>state</a:t>
            </a:r>
            <a:r>
              <a:rPr lang="de-DE" dirty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557F956-E93E-F54F-8FAD-D032F36E7857}"/>
              </a:ext>
            </a:extLst>
          </p:cNvPr>
          <p:cNvSpPr/>
          <p:nvPr/>
        </p:nvSpPr>
        <p:spPr>
          <a:xfrm>
            <a:off x="7810775" y="3820483"/>
            <a:ext cx="2633191" cy="218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5034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– Pros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11345332" cy="3683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Pros:</a:t>
            </a:r>
            <a:br>
              <a:rPr lang="de-DE" dirty="0"/>
            </a:br>
            <a:r>
              <a:rPr lang="de-DE" dirty="0"/>
              <a:t>- NN </a:t>
            </a:r>
            <a:r>
              <a:rPr lang="de-DE" dirty="0" err="1"/>
              <a:t>Classifier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a </a:t>
            </a:r>
            <a:r>
              <a:rPr lang="de-DE" dirty="0" err="1"/>
              <a:t>very</a:t>
            </a:r>
            <a:r>
              <a:rPr lang="de-DE" dirty="0"/>
              <a:t> high </a:t>
            </a:r>
            <a:r>
              <a:rPr lang="de-DE" dirty="0" err="1"/>
              <a:t>prediction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- The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offline on PC </a:t>
            </a:r>
            <a:r>
              <a:rPr lang="de-DE" dirty="0">
                <a:sym typeface="Wingdings" pitchFamily="2" charset="2"/>
              </a:rPr>
              <a:t> Low </a:t>
            </a:r>
            <a:r>
              <a:rPr lang="de-DE" dirty="0" err="1">
                <a:sym typeface="Wingdings" pitchFamily="2" charset="2"/>
              </a:rPr>
              <a:t>performance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cost</a:t>
            </a:r>
            <a:r>
              <a:rPr lang="de-DE" dirty="0">
                <a:sym typeface="Wingdings" pitchFamily="2" charset="2"/>
              </a:rPr>
              <a:t> on mobile </a:t>
            </a:r>
            <a:r>
              <a:rPr lang="de-DE" dirty="0" err="1">
                <a:sym typeface="Wingdings" pitchFamily="2" charset="2"/>
              </a:rPr>
              <a:t>phone</a:t>
            </a:r>
            <a:r>
              <a:rPr lang="de-DE" dirty="0">
                <a:sym typeface="Wingdings" pitchFamily="2" charset="2"/>
              </a:rPr>
              <a:t/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- Easy </a:t>
            </a:r>
            <a:r>
              <a:rPr lang="de-DE" dirty="0" err="1">
                <a:sym typeface="Wingdings" pitchFamily="2" charset="2"/>
              </a:rPr>
              <a:t>to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expand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detected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activity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types</a:t>
            </a:r>
            <a:r>
              <a:rPr lang="de-DE" dirty="0">
                <a:sym typeface="Wingdings" pitchFamily="2" charset="2"/>
              </a:rPr>
              <a:t/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- </a:t>
            </a:r>
            <a:r>
              <a:rPr lang="de-DE" dirty="0" err="1">
                <a:sym typeface="Wingdings" pitchFamily="2" charset="2"/>
              </a:rPr>
              <a:t>Relatively</a:t>
            </a:r>
            <a:r>
              <a:rPr lang="de-DE" dirty="0">
                <a:sym typeface="Wingdings" pitchFamily="2" charset="2"/>
              </a:rPr>
              <a:t> robust </a:t>
            </a:r>
            <a:r>
              <a:rPr lang="de-DE" dirty="0" err="1">
                <a:sym typeface="Wingdings" pitchFamily="2" charset="2"/>
              </a:rPr>
              <a:t>against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noise</a:t>
            </a:r>
            <a:r>
              <a:rPr lang="de-DE" dirty="0">
                <a:sym typeface="Wingdings" pitchFamily="2" charset="2"/>
              </a:rPr>
              <a:t/>
            </a:r>
            <a:br>
              <a:rPr lang="de-DE" dirty="0">
                <a:sym typeface="Wingdings" pitchFamily="2" charset="2"/>
              </a:rPr>
            </a:br>
            <a:endParaRPr lang="de-DE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sym typeface="Wingdings" pitchFamily="2" charset="2"/>
              </a:rPr>
              <a:t>Cons</a:t>
            </a:r>
            <a:r>
              <a:rPr lang="de-DE" dirty="0">
                <a:sym typeface="Wingdings" pitchFamily="2" charset="2"/>
              </a:rPr>
              <a:t>:</a:t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- High </a:t>
            </a:r>
            <a:r>
              <a:rPr lang="de-DE" dirty="0" err="1">
                <a:sym typeface="Wingdings" pitchFamily="2" charset="2"/>
              </a:rPr>
              <a:t>demand</a:t>
            </a:r>
            <a:r>
              <a:rPr lang="de-DE" dirty="0">
                <a:sym typeface="Wingdings" pitchFamily="2" charset="2"/>
              </a:rPr>
              <a:t> on </a:t>
            </a:r>
            <a:r>
              <a:rPr lang="de-DE" dirty="0" err="1">
                <a:sym typeface="Wingdings" pitchFamily="2" charset="2"/>
              </a:rPr>
              <a:t>data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collection</a:t>
            </a:r>
            <a:r>
              <a:rPr lang="de-DE" dirty="0">
                <a:sym typeface="Wingdings" pitchFamily="2" charset="2"/>
              </a:rPr>
              <a:t/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- The </a:t>
            </a:r>
            <a:r>
              <a:rPr lang="de-DE" dirty="0" err="1">
                <a:sym typeface="Wingdings" pitchFamily="2" charset="2"/>
              </a:rPr>
              <a:t>model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cannot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distinguish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sitting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from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standing</a:t>
            </a:r>
            <a:r>
              <a:rPr lang="de-DE" dirty="0">
                <a:sym typeface="Wingdings" pitchFamily="2" charset="2"/>
              </a:rPr>
              <a:t/>
            </a:r>
            <a:br>
              <a:rPr lang="de-DE" dirty="0">
                <a:sym typeface="Wingdings" pitchFamily="2" charset="2"/>
              </a:rPr>
            </a:br>
            <a:r>
              <a:rPr lang="de-DE" dirty="0">
                <a:sym typeface="Wingdings" pitchFamily="2" charset="2"/>
              </a:rPr>
              <a:t>- </a:t>
            </a:r>
            <a:r>
              <a:rPr lang="de-DE" dirty="0" err="1">
                <a:sym typeface="Wingdings" pitchFamily="2" charset="2"/>
              </a:rPr>
              <a:t>If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activity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transition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occurs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within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the</a:t>
            </a:r>
            <a:r>
              <a:rPr lang="de-DE" dirty="0">
                <a:sym typeface="Wingdings" pitchFamily="2" charset="2"/>
              </a:rPr>
              <a:t> same </a:t>
            </a:r>
            <a:r>
              <a:rPr lang="de-DE" dirty="0" err="1">
                <a:sym typeface="Wingdings" pitchFamily="2" charset="2"/>
              </a:rPr>
              <a:t>window</a:t>
            </a:r>
            <a:r>
              <a:rPr lang="de-DE" dirty="0">
                <a:sym typeface="Wingdings" pitchFamily="2" charset="2"/>
              </a:rPr>
              <a:t>  Model </a:t>
            </a:r>
            <a:r>
              <a:rPr lang="de-DE" dirty="0" err="1">
                <a:sym typeface="Wingdings" pitchFamily="2" charset="2"/>
              </a:rPr>
              <a:t>gets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confused</a:t>
            </a:r>
            <a:endParaRPr lang="de-DE" dirty="0">
              <a:sym typeface="Wingdings" pitchFamily="2" charset="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5520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– Future </a:t>
            </a:r>
            <a:r>
              <a:rPr lang="de-DE" dirty="0" err="1"/>
              <a:t>work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11345332" cy="368352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Better</a:t>
            </a:r>
            <a:r>
              <a:rPr lang="de-DE" dirty="0"/>
              <a:t> GUI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Try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sensor</a:t>
            </a:r>
            <a:r>
              <a:rPr lang="de-DE" dirty="0"/>
              <a:t> </a:t>
            </a:r>
            <a:r>
              <a:rPr lang="de-DE" dirty="0" err="1"/>
              <a:t>wearing</a:t>
            </a:r>
            <a:r>
              <a:rPr lang="de-DE" dirty="0"/>
              <a:t> </a:t>
            </a:r>
            <a:r>
              <a:rPr lang="de-DE" dirty="0" err="1"/>
              <a:t>positions</a:t>
            </a:r>
            <a:r>
              <a:rPr lang="de-DE" dirty="0"/>
              <a:t> (e.g. </a:t>
            </a:r>
            <a:r>
              <a:rPr lang="de-DE" dirty="0" err="1"/>
              <a:t>inside</a:t>
            </a:r>
            <a:r>
              <a:rPr lang="de-DE" dirty="0"/>
              <a:t> a </a:t>
            </a:r>
            <a:r>
              <a:rPr lang="de-DE" dirty="0" err="1"/>
              <a:t>pocket</a:t>
            </a:r>
            <a:r>
              <a:rPr lang="de-DE" dirty="0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2309873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r>
              <a:rPr lang="de-DE" dirty="0" err="1" smtClean="0"/>
              <a:t>Conclusion</a:t>
            </a:r>
            <a:r>
              <a:rPr lang="de-DE" dirty="0" smtClean="0"/>
              <a:t> – Project </a:t>
            </a:r>
            <a:r>
              <a:rPr lang="de-DE" dirty="0" err="1" smtClean="0"/>
              <a:t>schedule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6820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382589" y="3069283"/>
            <a:ext cx="11345332" cy="428297"/>
          </a:xfrm>
        </p:spPr>
        <p:txBody>
          <a:bodyPr/>
          <a:lstStyle/>
          <a:p>
            <a:pPr algn="ctr"/>
            <a:r>
              <a:rPr lang="de-DE" b="1" dirty="0" err="1" smtClean="0"/>
              <a:t>Thank</a:t>
            </a:r>
            <a:r>
              <a:rPr lang="de-DE" b="1" dirty="0" smtClean="0"/>
              <a:t> </a:t>
            </a:r>
            <a:r>
              <a:rPr lang="de-DE" b="1" dirty="0" err="1" smtClean="0"/>
              <a:t>You</a:t>
            </a:r>
            <a:r>
              <a:rPr lang="de-DE" b="1" dirty="0" smtClean="0"/>
              <a:t> 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9910398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Project Manager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Beike</a:t>
            </a:r>
            <a:r>
              <a:rPr lang="en-US" dirty="0"/>
              <a:t> Lu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lubeike93@gmail.com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Mobil: 0162/1032097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19041" y="1046268"/>
            <a:ext cx="51854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Clr>
                <a:schemeClr val="tx2"/>
              </a:buClr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marL="171450" indent="-171450" algn="ctr">
              <a:buClr>
                <a:schemeClr val="tx2"/>
              </a:buClr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Your </a:t>
            </a:r>
            <a:r>
              <a:rPr lang="en-US" sz="2800" dirty="0">
                <a:solidFill>
                  <a:schemeClr val="bg1"/>
                </a:solidFill>
              </a:rPr>
              <a:t>Contact Person</a:t>
            </a:r>
          </a:p>
        </p:txBody>
      </p:sp>
      <p:sp>
        <p:nvSpPr>
          <p:cNvPr id="2" name="Picture Placeholder 1"/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089" y="2996705"/>
            <a:ext cx="2010901" cy="259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13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1"/>
            <a:ext cx="11086193" cy="1779983"/>
          </a:xfrm>
        </p:spPr>
        <p:txBody>
          <a:bodyPr/>
          <a:lstStyle/>
          <a:p>
            <a:endParaRPr lang="en-IE" dirty="0"/>
          </a:p>
          <a:p>
            <a:pPr marL="342900" indent="-342900">
              <a:buFont typeface="Arial" charset="0"/>
              <a:buChar char="•"/>
            </a:pPr>
            <a:r>
              <a:rPr lang="en-IE" b="1" dirty="0"/>
              <a:t>Mission</a:t>
            </a:r>
            <a:r>
              <a:rPr lang="en-IE" dirty="0"/>
              <a:t>: motion reorganization based on sequences of </a:t>
            </a:r>
            <a:r>
              <a:rPr lang="en-IE" dirty="0" err="1"/>
              <a:t>triaxial</a:t>
            </a:r>
            <a:r>
              <a:rPr lang="en-IE" dirty="0"/>
              <a:t> acceleration data</a:t>
            </a:r>
          </a:p>
          <a:p>
            <a:pPr marL="342900" indent="-342900">
              <a:buFont typeface="Arial" charset="0"/>
              <a:buChar char="•"/>
            </a:pPr>
            <a:r>
              <a:rPr lang="en-IE" b="1" dirty="0"/>
              <a:t>Idea</a:t>
            </a:r>
            <a:r>
              <a:rPr lang="en-IE" dirty="0"/>
              <a:t>: Extract feature values from data sequence and predict motion status</a:t>
            </a:r>
          </a:p>
          <a:p>
            <a:pPr marL="342900" indent="-342900">
              <a:buFont typeface="Arial" charset="0"/>
              <a:buChar char="•"/>
            </a:pPr>
            <a:r>
              <a:rPr lang="en-IE" altLang="zh-CN" b="1" dirty="0"/>
              <a:t>A</a:t>
            </a:r>
            <a:r>
              <a:rPr lang="en-US" altLang="zh-CN" b="1" dirty="0" err="1" smtClean="0"/>
              <a:t>pproach</a:t>
            </a:r>
            <a:r>
              <a:rPr lang="en-US" altLang="zh-CN" dirty="0" smtClean="0"/>
              <a:t>: </a:t>
            </a:r>
            <a:r>
              <a:rPr lang="en-US" altLang="zh-CN" dirty="0"/>
              <a:t>train a classification model using labeled data  </a:t>
            </a:r>
            <a:endParaRPr lang="en-IE" dirty="0"/>
          </a:p>
        </p:txBody>
      </p:sp>
      <p:sp>
        <p:nvSpPr>
          <p:cNvPr id="2" name="Rectangle 1"/>
          <p:cNvSpPr/>
          <p:nvPr/>
        </p:nvSpPr>
        <p:spPr>
          <a:xfrm>
            <a:off x="2948940" y="4839788"/>
            <a:ext cx="1554480" cy="122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Feature </a:t>
            </a:r>
            <a:r>
              <a:rPr lang="en-US" dirty="0"/>
              <a:t>extraction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6448697" y="4839787"/>
            <a:ext cx="1554480" cy="12279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  <a:p>
            <a:pPr algn="ctr">
              <a:lnSpc>
                <a:spcPct val="114000"/>
              </a:lnSpc>
            </a:pPr>
            <a:r>
              <a:rPr lang="en-US" dirty="0" smtClean="0"/>
              <a:t>Classification</a:t>
            </a:r>
          </a:p>
          <a:p>
            <a:pPr algn="ctr">
              <a:lnSpc>
                <a:spcPct val="114000"/>
              </a:lnSpc>
            </a:pPr>
            <a:r>
              <a:rPr lang="en-US" dirty="0" smtClean="0"/>
              <a:t>model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877786" y="5192650"/>
            <a:ext cx="107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877786" y="5500090"/>
            <a:ext cx="107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877786" y="5807528"/>
            <a:ext cx="10711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23638" y="4898571"/>
            <a:ext cx="102592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/>
              <a:t>x</a:t>
            </a:r>
            <a:endParaRPr lang="en-US" sz="160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21990" y="5206011"/>
            <a:ext cx="102592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y</a:t>
            </a:r>
            <a:endParaRPr lang="en-US" sz="1600" dirty="0" err="1">
              <a:latin typeface="+mn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97990" y="5513451"/>
            <a:ext cx="102592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>
                <a:latin typeface="+mn-lt"/>
              </a:rPr>
              <a:t>z</a:t>
            </a:r>
            <a:endParaRPr lang="en-US" sz="1600" dirty="0" err="1">
              <a:latin typeface="+mn-lt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4503420" y="5415639"/>
            <a:ext cx="1945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02829" y="5151250"/>
            <a:ext cx="1346459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Feature Vector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8003177" y="5415639"/>
            <a:ext cx="1793966" cy="16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094565" y="5151250"/>
            <a:ext cx="1561325" cy="28071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1600" dirty="0">
                <a:latin typeface="+mn-lt"/>
              </a:rPr>
              <a:t>Motion prediction</a:t>
            </a:r>
          </a:p>
        </p:txBody>
      </p:sp>
    </p:spTree>
    <p:extLst>
      <p:ext uri="{BB962C8B-B14F-4D97-AF65-F5344CB8AC3E}">
        <p14:creationId xmlns:p14="http://schemas.microsoft.com/office/powerpoint/2010/main" val="624549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1" y="1978720"/>
            <a:ext cx="4913992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de-DE" dirty="0" err="1"/>
              <a:t>Step</a:t>
            </a:r>
            <a:r>
              <a:rPr lang="de-DE" dirty="0"/>
              <a:t> 1: </a:t>
            </a:r>
            <a:r>
              <a:rPr lang="de-DE" dirty="0" err="1"/>
              <a:t>Collect</a:t>
            </a:r>
            <a:r>
              <a:rPr lang="de-DE" dirty="0"/>
              <a:t> </a:t>
            </a:r>
            <a:r>
              <a:rPr lang="de-DE" dirty="0" err="1"/>
              <a:t>enough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83" y="1978720"/>
            <a:ext cx="5216400" cy="394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478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1: Collect enough training data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2: Apply 1D-Gaussian smoothing, calculate single vector magnitude (SVM)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de-DE" altLang="zh-TW" i="1">
                        <a:latin typeface="Cambria Math" charset="0"/>
                      </a:rPr>
                      <m:t>𝑆𝑉𝑀</m:t>
                    </m:r>
                    <m:r>
                      <a:rPr lang="de-DE" altLang="zh-TW" i="1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altLang="zh-TW" i="1" dirty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altLang="zh-TW" i="1">
                        <a:latin typeface="Cambria Math" charset="0"/>
                      </a:rPr>
                      <m:t> 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  <a:blipFill rotWithShape="0">
                <a:blip r:embed="rId3"/>
                <a:stretch>
                  <a:fillRect l="-2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7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383" y="1978720"/>
            <a:ext cx="5216400" cy="394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59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1: Collect enough training data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2: Apply 1D-Gaussian smoothing, calculate single vector magnitude (SVM)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de-DE" altLang="zh-TW" i="1">
                        <a:latin typeface="Cambria Math" charset="0"/>
                      </a:rPr>
                      <m:t>𝑆𝑉𝑀</m:t>
                    </m:r>
                    <m:r>
                      <a:rPr lang="de-DE" altLang="zh-TW" i="1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altLang="zh-TW" i="1" dirty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altLang="zh-TW" i="1">
                        <a:latin typeface="Cambria Math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3: Apply Gaussian smoothing, find local maxima (peaks)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  <a:blipFill rotWithShape="0">
                <a:blip r:embed="rId2"/>
                <a:stretch>
                  <a:fillRect l="-2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557983" y="1978720"/>
            <a:ext cx="5212800" cy="39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9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</p:spPr>
            <p:txBody>
              <a:bodyPr/>
              <a:lstStyle/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1: Collect enough training data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2: Apply 1D-Gaussian smoothing, calculate single vector magnitude (SVM)</a:t>
                </a:r>
                <a:br>
                  <a:rPr lang="en-GB" dirty="0"/>
                </a:br>
                <a14:m>
                  <m:oMath xmlns:m="http://schemas.openxmlformats.org/officeDocument/2006/math">
                    <m:r>
                      <a:rPr lang="de-DE" altLang="zh-TW" i="1">
                        <a:latin typeface="Cambria Math" charset="0"/>
                      </a:rPr>
                      <m:t>𝑆𝑉𝑀</m:t>
                    </m:r>
                    <m:r>
                      <a:rPr lang="de-DE" altLang="zh-TW" i="1">
                        <a:latin typeface="Cambria Math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en-GB" altLang="zh-TW" i="1" dirty="0">
                            <a:latin typeface="Cambria Math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GB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  <m:r>
                          <a:rPr lang="de-DE" altLang="zh-TW" i="1" dirty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altLang="zh-TW" i="1" dirty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de-DE" altLang="zh-TW" i="1" dirty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de-DE" altLang="zh-TW" i="1" dirty="0">
                                <a:latin typeface="Cambria Math" charset="0"/>
                              </a:rPr>
                              <m:t>2</m:t>
                            </m:r>
                          </m:sup>
                        </m:sSup>
                      </m:e>
                    </m:rad>
                    <m:r>
                      <a:rPr lang="de-DE" altLang="zh-TW" i="1">
                        <a:latin typeface="Cambria Math" charset="0"/>
                      </a:rPr>
                      <m:t> </m:t>
                    </m:r>
                  </m:oMath>
                </a14:m>
                <a:endParaRPr lang="en-GB" dirty="0"/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3: Apply Gaussian smoothing, find local maxima (peaks)</a:t>
                </a:r>
              </a:p>
              <a:p>
                <a:pPr marL="342900" indent="-342900">
                  <a:buFont typeface="Arial" charset="0"/>
                  <a:buChar char="•"/>
                </a:pPr>
                <a:r>
                  <a:rPr lang="en-GB" dirty="0"/>
                  <a:t>Step 4: Extract feature values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xfrm>
                <a:off x="425451" y="1978720"/>
                <a:ext cx="4913992" cy="4275123"/>
              </a:xfrm>
              <a:blipFill rotWithShape="0">
                <a:blip r:embed="rId2"/>
                <a:stretch>
                  <a:fillRect l="-273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076223"/>
              </p:ext>
            </p:extLst>
          </p:nvPr>
        </p:nvGraphicFramePr>
        <p:xfrm>
          <a:off x="7623082" y="1978720"/>
          <a:ext cx="2319908" cy="42596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59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9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17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451.702809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mean(x)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334.6011986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1.479196048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-88.33209837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1443.532031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1571.479894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max(y)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264.4306325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415.8009428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23.47689762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-467.3235691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-172.2181659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-618.6605361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422.1894499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525.8459514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51.88509981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137.2740349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mean(Peaks)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1313.458669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6555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Data analysis</a:t>
            </a:r>
            <a:br>
              <a:rPr lang="en-AU" dirty="0"/>
            </a:b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5371667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Feature vector represents the corresponding time series of motion data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The length of the time series can </a:t>
            </a:r>
            <a:r>
              <a:rPr lang="en-GB" dirty="0" smtClean="0"/>
              <a:t>be arbitrary</a:t>
            </a:r>
            <a:endParaRPr lang="en-GB" dirty="0"/>
          </a:p>
          <a:p>
            <a:pPr marL="342900" indent="-342900">
              <a:buFont typeface="Arial" charset="0"/>
              <a:buChar char="•"/>
            </a:pPr>
            <a:r>
              <a:rPr lang="en-GB" b="1" dirty="0"/>
              <a:t>Our approach: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1. Split training data into short sequences</a:t>
            </a:r>
            <a:br>
              <a:rPr lang="en-GB" dirty="0"/>
            </a:br>
            <a:r>
              <a:rPr lang="en-GB" dirty="0"/>
              <a:t>2. Evaluate feature vectors</a:t>
            </a:r>
            <a:br>
              <a:rPr lang="en-GB" dirty="0"/>
            </a:br>
            <a:r>
              <a:rPr lang="en-GB" dirty="0"/>
              <a:t>3. Train the model</a:t>
            </a:r>
          </a:p>
          <a:p>
            <a:pPr marL="342900" indent="-342900">
              <a:buFont typeface="Arial" charset="0"/>
              <a:buChar char="•"/>
            </a:pPr>
            <a:endParaRPr lang="en-GB" dirty="0"/>
          </a:p>
          <a:p>
            <a:pPr marL="342900" indent="-342900">
              <a:buFont typeface="Arial" charset="0"/>
              <a:buChar char="•"/>
            </a:pPr>
            <a:endParaRPr lang="en-GB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7623082" y="1978720"/>
          <a:ext cx="2319908" cy="4259611"/>
        </p:xfrm>
        <a:graphic>
          <a:graphicData uri="http://schemas.openxmlformats.org/drawingml/2006/table">
            <a:tbl>
              <a:tblPr>
                <a:tableStyleId>{F5AB1C69-6EDB-4FF4-983F-18BD219EF322}</a:tableStyleId>
              </a:tblPr>
              <a:tblGrid>
                <a:gridCol w="11599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5995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175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451.702809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mean(x)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334.6011986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1.479196048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-88.33209837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1443.532031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1571.479894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max(y)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264.4306325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max(z)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415.8009428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23.47689762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-467.3235691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>
                          <a:effectLst/>
                        </a:rPr>
                        <a:t>-172.2181659</a:t>
                      </a:r>
                      <a:endParaRPr lang="is-I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  <a:tr h="347413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min(z)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200" u="none" strike="noStrike">
                          <a:effectLst/>
                        </a:rPr>
                        <a:t>-618.6605361</a:t>
                      </a:r>
                      <a:endParaRPr lang="mr-IN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1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std(SVM)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u="none" strike="noStrike">
                          <a:effectLst/>
                        </a:rPr>
                        <a:t>422.1894499</a:t>
                      </a:r>
                      <a:endParaRPr lang="cs-CZ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2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std(x)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200" u="none" strike="noStrike">
                          <a:effectLst/>
                        </a:rPr>
                        <a:t>525.8459514</a:t>
                      </a:r>
                      <a:endParaRPr lang="nb-NO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3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std(y)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51.88509981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4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std(z)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>
                          <a:effectLst/>
                        </a:rPr>
                        <a:t>137.2740349</a:t>
                      </a:r>
                      <a:endParaRPr lang="hr-HR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5"/>
                  </a:ext>
                </a:extLst>
              </a:tr>
              <a:tr h="232934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mean(Peaks)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200" u="none" strike="noStrike" dirty="0">
                          <a:effectLst/>
                        </a:rPr>
                        <a:t>1313.458669</a:t>
                      </a:r>
                      <a:endParaRPr lang="hr-HR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 charset="-12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="" xmlns:a16="http://schemas.microsoft.com/office/drawing/2014/main" val="100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3524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25451" y="1126183"/>
            <a:ext cx="11345332" cy="42829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AU" dirty="0"/>
              <a:t>Concept design in </a:t>
            </a:r>
            <a:r>
              <a:rPr lang="en-AU" dirty="0" err="1"/>
              <a:t>Matlab</a:t>
            </a:r>
            <a:r>
              <a:rPr lang="en-AU" dirty="0"/>
              <a:t> </a:t>
            </a:r>
            <a:r>
              <a:rPr lang="mr-IN" dirty="0"/>
              <a:t>–</a:t>
            </a:r>
            <a:r>
              <a:rPr lang="en-AU" dirty="0"/>
              <a:t> Model design</a:t>
            </a:r>
            <a:br>
              <a:rPr lang="en-AU" dirty="0"/>
            </a:br>
            <a:endParaRPr lang="en-AU" dirty="0"/>
          </a:p>
        </p:txBody>
      </p:sp>
      <p:sp>
        <p:nvSpPr>
          <p:cNvPr id="3" name="Inhaltsplatzhalter 2"/>
          <p:cNvSpPr>
            <a:spLocks noGrp="1"/>
          </p:cNvSpPr>
          <p:nvPr>
            <p:ph idx="10"/>
          </p:nvPr>
        </p:nvSpPr>
        <p:spPr>
          <a:xfrm>
            <a:off x="425450" y="1978720"/>
            <a:ext cx="6721074" cy="4275123"/>
          </a:xfrm>
        </p:spPr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en-GB" dirty="0"/>
              <a:t>Former plan: </a:t>
            </a:r>
            <a:br>
              <a:rPr lang="en-GB" dirty="0"/>
            </a:br>
            <a:r>
              <a:rPr lang="en-GB" dirty="0"/>
              <a:t>- Train a decision tree using MATLAB </a:t>
            </a:r>
            <a:r>
              <a:rPr lang="en-GB" altLang="zh-TW" dirty="0"/>
              <a:t>Statistics and Machine Learning Toolbox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Problem:</a:t>
            </a:r>
            <a:br>
              <a:rPr lang="en-GB" dirty="0"/>
            </a:br>
            <a:r>
              <a:rPr lang="en-GB" dirty="0"/>
              <a:t>- Good prediction results , but</a:t>
            </a:r>
            <a:br>
              <a:rPr lang="en-GB" dirty="0"/>
            </a:br>
            <a:r>
              <a:rPr lang="en-GB" dirty="0"/>
              <a:t>- Loading the trained tree into generated C code: not possible </a:t>
            </a:r>
          </a:p>
          <a:p>
            <a:pPr marL="342900" indent="-342900">
              <a:buFont typeface="Arial" charset="0"/>
              <a:buChar char="•"/>
            </a:pPr>
            <a:r>
              <a:rPr lang="en-GB" dirty="0"/>
              <a:t>Plan B: </a:t>
            </a:r>
            <a:br>
              <a:rPr lang="en-GB" dirty="0"/>
            </a:br>
            <a:r>
              <a:rPr lang="en-GB" dirty="0"/>
              <a:t>- Train a Neural network using </a:t>
            </a:r>
            <a:r>
              <a:rPr lang="en-GB" dirty="0" err="1"/>
              <a:t>Tensorflow</a:t>
            </a:r>
            <a:r>
              <a:rPr lang="en-GB" dirty="0"/>
              <a:t> (in Python)</a:t>
            </a:r>
            <a:br>
              <a:rPr lang="en-GB" dirty="0"/>
            </a:br>
            <a:r>
              <a:rPr lang="en-GB" dirty="0"/>
              <a:t>(</a:t>
            </a:r>
            <a:r>
              <a:rPr lang="en-GB" altLang="zh-TW" dirty="0"/>
              <a:t>An open-source machine learning framework from Google</a:t>
            </a:r>
            <a:r>
              <a:rPr lang="en-GB" dirty="0"/>
              <a:t>)</a:t>
            </a:r>
            <a:br>
              <a:rPr lang="en-GB" dirty="0"/>
            </a:br>
            <a:endParaRPr lang="en-GB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704" y="2602453"/>
            <a:ext cx="3933892" cy="3027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1638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cademy Consult Master">
  <a:themeElements>
    <a:clrScheme name="Custom 6">
      <a:dk1>
        <a:srgbClr val="000000"/>
      </a:dk1>
      <a:lt1>
        <a:srgbClr val="FFFFFF"/>
      </a:lt1>
      <a:dk2>
        <a:srgbClr val="0472BF"/>
      </a:dk2>
      <a:lt2>
        <a:srgbClr val="878787"/>
      </a:lt2>
      <a:accent1>
        <a:srgbClr val="E6E6E6"/>
      </a:accent1>
      <a:accent2>
        <a:srgbClr val="4F4F4F"/>
      </a:accent2>
      <a:accent3>
        <a:srgbClr val="FFC000"/>
      </a:accent3>
      <a:accent4>
        <a:srgbClr val="00B050"/>
      </a:accent4>
      <a:accent5>
        <a:srgbClr val="0372BF"/>
      </a:accent5>
      <a:accent6>
        <a:srgbClr val="7030A0"/>
      </a:accent6>
      <a:hlink>
        <a:srgbClr val="0472BF"/>
      </a:hlink>
      <a:folHlink>
        <a:srgbClr val="7030A0"/>
      </a:folHlink>
    </a:clrScheme>
    <a:fontScheme name="Academy Consul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171450" indent="-171450">
          <a:buClr>
            <a:schemeClr val="tx2"/>
          </a:buClr>
          <a:buFont typeface="Wingdings" panose="05000000000000000000" pitchFamily="2" charset="2"/>
          <a:buChar char="§"/>
          <a:defRPr sz="12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913</Words>
  <Application>Microsoft Macintosh PowerPoint</Application>
  <PresentationFormat>Widescreen</PresentationFormat>
  <Paragraphs>237</Paragraphs>
  <Slides>27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1" baseType="lpstr">
      <vt:lpstr>Calibri</vt:lpstr>
      <vt:lpstr>Cambria Math</vt:lpstr>
      <vt:lpstr>Mangal</vt:lpstr>
      <vt:lpstr>ＭＳ Ｐゴシック</vt:lpstr>
      <vt:lpstr>Segoe UI Light</vt:lpstr>
      <vt:lpstr>Symbol</vt:lpstr>
      <vt:lpstr>Verdana</vt:lpstr>
      <vt:lpstr>Wingdings</vt:lpstr>
      <vt:lpstr>宋体</vt:lpstr>
      <vt:lpstr>新細明體</vt:lpstr>
      <vt:lpstr>Arial</vt:lpstr>
      <vt:lpstr>Academy Consult Master</vt:lpstr>
      <vt:lpstr>Titel 3</vt:lpstr>
      <vt:lpstr>think-cell Folie</vt:lpstr>
      <vt:lpstr>Body Sensor Network Lab  Project Presentation</vt:lpstr>
      <vt:lpstr>Outline</vt:lpstr>
      <vt:lpstr>Concept design in Matlab – Data analysis </vt:lpstr>
      <vt:lpstr>Concept design in Matlab – Data analysis </vt:lpstr>
      <vt:lpstr>Concept design in Matlab – Data analysis </vt:lpstr>
      <vt:lpstr>Concept design in Matlab – Data analysis </vt:lpstr>
      <vt:lpstr>Concept design in Matlab – Data analysis </vt:lpstr>
      <vt:lpstr>Concept design in Matlab – Data analysis </vt:lpstr>
      <vt:lpstr>Concept design in Matlab – Model design </vt:lpstr>
      <vt:lpstr>Model building in Tensorflow – Neural Network Classifier</vt:lpstr>
      <vt:lpstr>Model building in Tensorflow - Neural Network Classifier </vt:lpstr>
      <vt:lpstr>Recognized activities</vt:lpstr>
      <vt:lpstr>Android App development - Backend   </vt:lpstr>
      <vt:lpstr>Android App development - Backend - class FeatureBot  </vt:lpstr>
      <vt:lpstr>Android App development - Backend - class MotionClassifier  </vt:lpstr>
      <vt:lpstr>Android App development - GUI</vt:lpstr>
      <vt:lpstr>Android App development - GUI</vt:lpstr>
      <vt:lpstr>Additional features – Step counting </vt:lpstr>
      <vt:lpstr>Additional features – Step counting </vt:lpstr>
      <vt:lpstr>Additional features – Step counting </vt:lpstr>
      <vt:lpstr>Additional features – Step counting </vt:lpstr>
      <vt:lpstr>Additional features – State stabilisation </vt:lpstr>
      <vt:lpstr>Conclusion – Pros and Cons</vt:lpstr>
      <vt:lpstr>Conclusion – Future work</vt:lpstr>
      <vt:lpstr>Conclusion – Project schedule</vt:lpstr>
      <vt:lpstr>Thank You 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Beike Lu</dc:creator>
  <cp:lastModifiedBy>Beike Lu</cp:lastModifiedBy>
  <cp:revision>218</cp:revision>
  <dcterms:created xsi:type="dcterms:W3CDTF">2017-11-30T08:59:21Z</dcterms:created>
  <dcterms:modified xsi:type="dcterms:W3CDTF">2018-02-08T13:39:43Z</dcterms:modified>
</cp:coreProperties>
</file>